
<file path=[Content_Types].xml><?xml version="1.0" encoding="utf-8"?>
<Types xmlns="http://schemas.openxmlformats.org/package/2006/content-types">
  <Default Extension="xml" ContentType="application/xml"/>
  <Default Extension="wmf" ContentType="image/x-wmf"/>
  <Default Extension="rels" ContentType="application/vnd.openxmlformats-package.relationships+xml"/>
  <Default Extension="xlsx" ContentType="application/vnd.openxmlformats-officedocument.spreadsheetml.sheet"/>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3"/>
  </p:notesMasterIdLst>
  <p:sldIdLst>
    <p:sldId id="375" r:id="rId2"/>
    <p:sldId id="256" r:id="rId3"/>
    <p:sldId id="403" r:id="rId4"/>
    <p:sldId id="377" r:id="rId5"/>
    <p:sldId id="379" r:id="rId6"/>
    <p:sldId id="404" r:id="rId7"/>
    <p:sldId id="405" r:id="rId8"/>
    <p:sldId id="410" r:id="rId9"/>
    <p:sldId id="411" r:id="rId10"/>
    <p:sldId id="412" r:id="rId11"/>
    <p:sldId id="413" r:id="rId12"/>
    <p:sldId id="484" r:id="rId13"/>
    <p:sldId id="485" r:id="rId14"/>
    <p:sldId id="486" r:id="rId15"/>
    <p:sldId id="487" r:id="rId16"/>
    <p:sldId id="495" r:id="rId17"/>
    <p:sldId id="496" r:id="rId18"/>
    <p:sldId id="508" r:id="rId19"/>
    <p:sldId id="499" r:id="rId20"/>
    <p:sldId id="500" r:id="rId21"/>
    <p:sldId id="509" r:id="rId22"/>
    <p:sldId id="503" r:id="rId23"/>
    <p:sldId id="501" r:id="rId24"/>
    <p:sldId id="510" r:id="rId25"/>
    <p:sldId id="511" r:id="rId26"/>
    <p:sldId id="505" r:id="rId27"/>
    <p:sldId id="506" r:id="rId28"/>
    <p:sldId id="507" r:id="rId29"/>
    <p:sldId id="513" r:id="rId30"/>
    <p:sldId id="514" r:id="rId31"/>
    <p:sldId id="515" r:id="rId32"/>
    <p:sldId id="516" r:id="rId33"/>
    <p:sldId id="546" r:id="rId34"/>
    <p:sldId id="547" r:id="rId35"/>
    <p:sldId id="548" r:id="rId36"/>
    <p:sldId id="518" r:id="rId37"/>
    <p:sldId id="549" r:id="rId38"/>
    <p:sldId id="529" r:id="rId39"/>
    <p:sldId id="517" r:id="rId40"/>
    <p:sldId id="534" r:id="rId41"/>
    <p:sldId id="535" r:id="rId42"/>
    <p:sldId id="536" r:id="rId43"/>
    <p:sldId id="537" r:id="rId44"/>
    <p:sldId id="538" r:id="rId45"/>
    <p:sldId id="539" r:id="rId46"/>
    <p:sldId id="540" r:id="rId47"/>
    <p:sldId id="552" r:id="rId48"/>
    <p:sldId id="551" r:id="rId49"/>
    <p:sldId id="553" r:id="rId50"/>
    <p:sldId id="541" r:id="rId51"/>
    <p:sldId id="542" r:id="rId52"/>
    <p:sldId id="554" r:id="rId53"/>
    <p:sldId id="560" r:id="rId54"/>
    <p:sldId id="559" r:id="rId55"/>
    <p:sldId id="561" r:id="rId56"/>
    <p:sldId id="558" r:id="rId57"/>
    <p:sldId id="572" r:id="rId58"/>
    <p:sldId id="574" r:id="rId59"/>
    <p:sldId id="576" r:id="rId60"/>
    <p:sldId id="577" r:id="rId61"/>
    <p:sldId id="384" r:id="rId62"/>
    <p:sldId id="385" r:id="rId63"/>
    <p:sldId id="386" r:id="rId64"/>
    <p:sldId id="389" r:id="rId65"/>
    <p:sldId id="390" r:id="rId66"/>
    <p:sldId id="391" r:id="rId67"/>
    <p:sldId id="585" r:id="rId68"/>
    <p:sldId id="586" r:id="rId69"/>
    <p:sldId id="596" r:id="rId70"/>
    <p:sldId id="591" r:id="rId71"/>
    <p:sldId id="592" r:id="rId72"/>
    <p:sldId id="594" r:id="rId73"/>
    <p:sldId id="595" r:id="rId74"/>
    <p:sldId id="597" r:id="rId75"/>
    <p:sldId id="578" r:id="rId76"/>
    <p:sldId id="579" r:id="rId77"/>
    <p:sldId id="580" r:id="rId78"/>
    <p:sldId id="581" r:id="rId79"/>
    <p:sldId id="583" r:id="rId80"/>
    <p:sldId id="598" r:id="rId81"/>
    <p:sldId id="599" r:id="rId8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a:srgbClr val="FFFF66"/>
    <a:srgbClr val="FFFFFF"/>
    <a:srgbClr val="0033CC"/>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83964" autoAdjust="0"/>
  </p:normalViewPr>
  <p:slideViewPr>
    <p:cSldViewPr>
      <p:cViewPr varScale="1">
        <p:scale>
          <a:sx n="78" d="100"/>
          <a:sy n="78" d="100"/>
        </p:scale>
        <p:origin x="120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64"/>
    </p:cViewPr>
  </p:sorter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notesMaster" Target="notesMasters/notesMaster1.xml"/><Relationship Id="rId84" Type="http://schemas.openxmlformats.org/officeDocument/2006/relationships/presProps" Target="presProps.xml"/><Relationship Id="rId85" Type="http://schemas.openxmlformats.org/officeDocument/2006/relationships/viewProps" Target="viewProps.xml"/><Relationship Id="rId86" Type="http://schemas.openxmlformats.org/officeDocument/2006/relationships/theme" Target="theme/theme1.xml"/><Relationship Id="rId8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83" b="1" i="0" u="none" strike="noStrike" baseline="0">
                <a:solidFill>
                  <a:srgbClr val="FFFF99"/>
                </a:solidFill>
                <a:latin typeface="Book Antiqua"/>
                <a:ea typeface="Book Antiqua"/>
                <a:cs typeface="Book Antiqua"/>
              </a:defRPr>
            </a:pPr>
            <a:r>
              <a:rPr lang="en-US" sz="3200" dirty="0" smtClean="0">
                <a:solidFill>
                  <a:srgbClr val="FFFFCC"/>
                </a:solidFill>
                <a:latin typeface="Calibri" panose="020F0502020204030204" pitchFamily="34" charset="0"/>
              </a:rPr>
              <a:t>Item Response Model</a:t>
            </a:r>
            <a:endParaRPr lang="en-US" sz="3200" dirty="0">
              <a:solidFill>
                <a:srgbClr val="FFFFCC"/>
              </a:solidFill>
              <a:latin typeface="Calibri" panose="020F0502020204030204" pitchFamily="34" charset="0"/>
            </a:endParaRPr>
          </a:p>
        </c:rich>
      </c:tx>
      <c:layout>
        <c:manualLayout>
          <c:xMode val="edge"/>
          <c:yMode val="edge"/>
          <c:x val="0.288394121029815"/>
          <c:y val="0.0258411284115801"/>
        </c:manualLayout>
      </c:layout>
      <c:overlay val="0"/>
      <c:spPr>
        <a:noFill/>
        <a:ln w="39584">
          <a:noFill/>
        </a:ln>
      </c:spPr>
    </c:title>
    <c:autoTitleDeleted val="0"/>
    <c:plotArea>
      <c:layout>
        <c:manualLayout>
          <c:layoutTarget val="inner"/>
          <c:xMode val="edge"/>
          <c:yMode val="edge"/>
          <c:x val="0.117161716171617"/>
          <c:y val="0.207070707070707"/>
          <c:w val="0.854785478547855"/>
          <c:h val="0.603535353535354"/>
        </c:manualLayout>
      </c:layout>
      <c:scatterChart>
        <c:scatterStyle val="smoothMarker"/>
        <c:varyColors val="0"/>
        <c:ser>
          <c:idx val="0"/>
          <c:order val="0"/>
          <c:spPr>
            <a:ln w="59377">
              <a:solidFill>
                <a:srgbClr val="FF0000"/>
              </a:solidFill>
              <a:prstDash val="solid"/>
            </a:ln>
          </c:spPr>
          <c:marker>
            <c:symbol val="none"/>
          </c:marker>
          <c:xVal>
            <c:numRef>
              <c:f>Sheet1!$J$1:$J$101</c:f>
              <c:numCache>
                <c:formatCode>General</c:formatCode>
                <c:ptCount val="101"/>
                <c:pt idx="0">
                  <c:v>-5.0</c:v>
                </c:pt>
                <c:pt idx="1">
                  <c:v>-4.9</c:v>
                </c:pt>
                <c:pt idx="2">
                  <c:v>-4.800000000000001</c:v>
                </c:pt>
                <c:pt idx="3">
                  <c:v>-4.700000000000001</c:v>
                </c:pt>
                <c:pt idx="4">
                  <c:v>-4.6</c:v>
                </c:pt>
                <c:pt idx="5">
                  <c:v>-4.500000000000002</c:v>
                </c:pt>
                <c:pt idx="6">
                  <c:v>-4.400000000000002</c:v>
                </c:pt>
                <c:pt idx="7">
                  <c:v>-4.300000000000002</c:v>
                </c:pt>
                <c:pt idx="8">
                  <c:v>-4.200000000000003</c:v>
                </c:pt>
                <c:pt idx="9">
                  <c:v>-4.100000000000002</c:v>
                </c:pt>
                <c:pt idx="10">
                  <c:v>-4.000000000000004</c:v>
                </c:pt>
                <c:pt idx="11">
                  <c:v>-3.900000000000003</c:v>
                </c:pt>
                <c:pt idx="12">
                  <c:v>-3.800000000000003</c:v>
                </c:pt>
                <c:pt idx="13">
                  <c:v>-3.700000000000004</c:v>
                </c:pt>
                <c:pt idx="14">
                  <c:v>-3.600000000000003</c:v>
                </c:pt>
                <c:pt idx="15">
                  <c:v>-3.500000000000003</c:v>
                </c:pt>
                <c:pt idx="16">
                  <c:v>-3.400000000000003</c:v>
                </c:pt>
                <c:pt idx="17">
                  <c:v>-3.300000000000003</c:v>
                </c:pt>
                <c:pt idx="18">
                  <c:v>-3.200000000000003</c:v>
                </c:pt>
                <c:pt idx="19">
                  <c:v>-3.100000000000003</c:v>
                </c:pt>
                <c:pt idx="20">
                  <c:v>-3.000000000000003</c:v>
                </c:pt>
                <c:pt idx="21">
                  <c:v>-2.900000000000003</c:v>
                </c:pt>
                <c:pt idx="22">
                  <c:v>-2.800000000000002</c:v>
                </c:pt>
                <c:pt idx="23">
                  <c:v>-2.700000000000003</c:v>
                </c:pt>
                <c:pt idx="24">
                  <c:v>-2.600000000000003</c:v>
                </c:pt>
                <c:pt idx="25">
                  <c:v>-2.500000000000002</c:v>
                </c:pt>
                <c:pt idx="26">
                  <c:v>-2.400000000000002</c:v>
                </c:pt>
                <c:pt idx="27">
                  <c:v>-2.300000000000002</c:v>
                </c:pt>
                <c:pt idx="28">
                  <c:v>-2.200000000000002</c:v>
                </c:pt>
                <c:pt idx="29">
                  <c:v>-2.100000000000002</c:v>
                </c:pt>
                <c:pt idx="30">
                  <c:v>-2.000000000000002</c:v>
                </c:pt>
                <c:pt idx="31">
                  <c:v>-1.900000000000002</c:v>
                </c:pt>
                <c:pt idx="32">
                  <c:v>-1.800000000000002</c:v>
                </c:pt>
                <c:pt idx="33">
                  <c:v>-1.700000000000002</c:v>
                </c:pt>
                <c:pt idx="34">
                  <c:v>-1.600000000000002</c:v>
                </c:pt>
                <c:pt idx="35">
                  <c:v>-1.500000000000001</c:v>
                </c:pt>
                <c:pt idx="36">
                  <c:v>-1.400000000000001</c:v>
                </c:pt>
                <c:pt idx="37">
                  <c:v>-1.300000000000001</c:v>
                </c:pt>
                <c:pt idx="38">
                  <c:v>-1.200000000000001</c:v>
                </c:pt>
                <c:pt idx="39">
                  <c:v>-1.100000000000001</c:v>
                </c:pt>
                <c:pt idx="40">
                  <c:v>-1.000000000000001</c:v>
                </c:pt>
                <c:pt idx="41">
                  <c:v>-0.900000000000001</c:v>
                </c:pt>
                <c:pt idx="42">
                  <c:v>-0.800000000000001</c:v>
                </c:pt>
                <c:pt idx="43">
                  <c:v>-0.700000000000001</c:v>
                </c:pt>
                <c:pt idx="44">
                  <c:v>-0.600000000000001</c:v>
                </c:pt>
                <c:pt idx="45">
                  <c:v>-0.500000000000001</c:v>
                </c:pt>
                <c:pt idx="46">
                  <c:v>-0.400000000000001</c:v>
                </c:pt>
                <c:pt idx="47">
                  <c:v>-0.300000000000001</c:v>
                </c:pt>
                <c:pt idx="48">
                  <c:v>-0.200000000000001</c:v>
                </c:pt>
                <c:pt idx="49">
                  <c:v>-0.100000000000001</c:v>
                </c:pt>
                <c:pt idx="50">
                  <c:v>-1.02695629777827E-15</c:v>
                </c:pt>
                <c:pt idx="51">
                  <c:v>0.099999999999999</c:v>
                </c:pt>
                <c:pt idx="52">
                  <c:v>0.199999999999999</c:v>
                </c:pt>
                <c:pt idx="53">
                  <c:v>0.299999999999999</c:v>
                </c:pt>
                <c:pt idx="54">
                  <c:v>0.399999999999999</c:v>
                </c:pt>
                <c:pt idx="55">
                  <c:v>0.499999999999999</c:v>
                </c:pt>
                <c:pt idx="56">
                  <c:v>0.599999999999999</c:v>
                </c:pt>
                <c:pt idx="57">
                  <c:v>0.699999999999999</c:v>
                </c:pt>
                <c:pt idx="58">
                  <c:v>0.799999999999999</c:v>
                </c:pt>
                <c:pt idx="59">
                  <c:v>0.899999999999999</c:v>
                </c:pt>
                <c:pt idx="60">
                  <c:v>0.999999999999999</c:v>
                </c:pt>
                <c:pt idx="61">
                  <c:v>1.099999999999999</c:v>
                </c:pt>
                <c:pt idx="62">
                  <c:v>1.199999999999999</c:v>
                </c:pt>
                <c:pt idx="63">
                  <c:v>1.299999999999999</c:v>
                </c:pt>
                <c:pt idx="64">
                  <c:v>1.399999999999999</c:v>
                </c:pt>
                <c:pt idx="65">
                  <c:v>1.499999999999999</c:v>
                </c:pt>
                <c:pt idx="66">
                  <c:v>1.599999999999999</c:v>
                </c:pt>
                <c:pt idx="67">
                  <c:v>1.699999999999999</c:v>
                </c:pt>
                <c:pt idx="68">
                  <c:v>1.8</c:v>
                </c:pt>
                <c:pt idx="69">
                  <c:v>1.899999999999999</c:v>
                </c:pt>
                <c:pt idx="70">
                  <c:v>2</c:v>
                </c:pt>
                <c:pt idx="71">
                  <c:v>2.099999999999999</c:v>
                </c:pt>
                <c:pt idx="72">
                  <c:v>2.2</c:v>
                </c:pt>
                <c:pt idx="73">
                  <c:v>2.3</c:v>
                </c:pt>
                <c:pt idx="74">
                  <c:v>2.4</c:v>
                </c:pt>
                <c:pt idx="75">
                  <c:v>2.5</c:v>
                </c:pt>
                <c:pt idx="76">
                  <c:v>2.6</c:v>
                </c:pt>
                <c:pt idx="77">
                  <c:v>2.7</c:v>
                </c:pt>
                <c:pt idx="78">
                  <c:v>2.8</c:v>
                </c:pt>
                <c:pt idx="79">
                  <c:v>2.9</c:v>
                </c:pt>
                <c:pt idx="80">
                  <c:v>3.0</c:v>
                </c:pt>
                <c:pt idx="81">
                  <c:v>3.100000000000001</c:v>
                </c:pt>
                <c:pt idx="82">
                  <c:v>3.200000000000001</c:v>
                </c:pt>
                <c:pt idx="83">
                  <c:v>3.300000000000001</c:v>
                </c:pt>
                <c:pt idx="84">
                  <c:v>3.400000000000001</c:v>
                </c:pt>
                <c:pt idx="85">
                  <c:v>3.500000000000001</c:v>
                </c:pt>
                <c:pt idx="86">
                  <c:v>3.600000000000001</c:v>
                </c:pt>
                <c:pt idx="87">
                  <c:v>3.700000000000001</c:v>
                </c:pt>
                <c:pt idx="88">
                  <c:v>3.800000000000001</c:v>
                </c:pt>
                <c:pt idx="89">
                  <c:v>3.900000000000001</c:v>
                </c:pt>
                <c:pt idx="90">
                  <c:v>4.000000000000001</c:v>
                </c:pt>
                <c:pt idx="91">
                  <c:v>4.100000000000001</c:v>
                </c:pt>
                <c:pt idx="92">
                  <c:v>4.2</c:v>
                </c:pt>
                <c:pt idx="93">
                  <c:v>4.3</c:v>
                </c:pt>
                <c:pt idx="94">
                  <c:v>4.399999999999999</c:v>
                </c:pt>
                <c:pt idx="95">
                  <c:v>4.5</c:v>
                </c:pt>
                <c:pt idx="96">
                  <c:v>4.599999999999999</c:v>
                </c:pt>
                <c:pt idx="97">
                  <c:v>4.699999999999997</c:v>
                </c:pt>
                <c:pt idx="98">
                  <c:v>4.799999999999998</c:v>
                </c:pt>
                <c:pt idx="99">
                  <c:v>4.899999999999998</c:v>
                </c:pt>
                <c:pt idx="100">
                  <c:v>4.999999999999997</c:v>
                </c:pt>
              </c:numCache>
            </c:numRef>
          </c:xVal>
          <c:yVal>
            <c:numRef>
              <c:f>Sheet1!$K$1:$K$101</c:f>
              <c:numCache>
                <c:formatCode>General</c:formatCode>
                <c:ptCount val="101"/>
                <c:pt idx="0">
                  <c:v>0.0485681543502561</c:v>
                </c:pt>
                <c:pt idx="1">
                  <c:v>0.0526501184353029</c:v>
                </c:pt>
                <c:pt idx="2">
                  <c:v>0.0570545825989204</c:v>
                </c:pt>
                <c:pt idx="3">
                  <c:v>0.0618034662635885</c:v>
                </c:pt>
                <c:pt idx="4">
                  <c:v>0.0669195670280685</c:v>
                </c:pt>
                <c:pt idx="5">
                  <c:v>0.0724264853615176</c:v>
                </c:pt>
                <c:pt idx="6">
                  <c:v>0.0783485249630595</c:v>
                </c:pt>
                <c:pt idx="7">
                  <c:v>0.0847105657307356</c:v>
                </c:pt>
                <c:pt idx="8">
                  <c:v>0.0915379062933247</c:v>
                </c:pt>
                <c:pt idx="9">
                  <c:v>0.0988560731781692</c:v>
                </c:pt>
                <c:pt idx="10">
                  <c:v>0.106690593945651</c:v>
                </c:pt>
                <c:pt idx="11">
                  <c:v>0.11506673204555</c:v>
                </c:pt>
                <c:pt idx="12">
                  <c:v>0.124009181771398</c:v>
                </c:pt>
                <c:pt idx="13">
                  <c:v>0.133541722533212</c:v>
                </c:pt>
                <c:pt idx="14">
                  <c:v>0.143686832758829</c:v>
                </c:pt>
                <c:pt idx="15">
                  <c:v>0.154465265083534</c:v>
                </c:pt>
                <c:pt idx="16">
                  <c:v>0.165895586098513</c:v>
                </c:pt>
                <c:pt idx="17">
                  <c:v>0.177993685786246</c:v>
                </c:pt>
                <c:pt idx="18">
                  <c:v>0.190772263839922</c:v>
                </c:pt>
                <c:pt idx="19">
                  <c:v>0.204240302284091</c:v>
                </c:pt>
                <c:pt idx="20">
                  <c:v>0.218402536097634</c:v>
                </c:pt>
                <c:pt idx="21">
                  <c:v>0.233258935771457</c:v>
                </c:pt>
                <c:pt idx="22">
                  <c:v>0.248804217769138</c:v>
                </c:pt>
                <c:pt idx="23">
                  <c:v>0.265027400533481</c:v>
                </c:pt>
                <c:pt idx="24">
                  <c:v>0.28191142481665</c:v>
                </c:pt>
                <c:pt idx="25">
                  <c:v>0.299432857526027</c:v>
                </c:pt>
                <c:pt idx="26">
                  <c:v>0.317561697806935</c:v>
                </c:pt>
                <c:pt idx="27">
                  <c:v>0.336261302595647</c:v>
                </c:pt>
                <c:pt idx="28">
                  <c:v>0.355488446293705</c:v>
                </c:pt>
                <c:pt idx="29">
                  <c:v>0.37519352553157</c:v>
                </c:pt>
                <c:pt idx="30">
                  <c:v>0.39532091528599</c:v>
                </c:pt>
                <c:pt idx="31">
                  <c:v>0.415809477064592</c:v>
                </c:pt>
                <c:pt idx="32">
                  <c:v>0.436593213737806</c:v>
                </c:pt>
                <c:pt idx="33">
                  <c:v>0.457602059225649</c:v>
                </c:pt>
                <c:pt idx="34">
                  <c:v>0.478762785033726</c:v>
                </c:pt>
                <c:pt idx="35">
                  <c:v>0.5</c:v>
                </c:pt>
                <c:pt idx="36">
                  <c:v>0.521237214966274</c:v>
                </c:pt>
                <c:pt idx="37">
                  <c:v>0.542397940774351</c:v>
                </c:pt>
                <c:pt idx="38">
                  <c:v>0.563406786262193</c:v>
                </c:pt>
                <c:pt idx="39">
                  <c:v>0.584190522935407</c:v>
                </c:pt>
                <c:pt idx="40">
                  <c:v>0.604679084714009</c:v>
                </c:pt>
                <c:pt idx="41">
                  <c:v>0.624806474468429</c:v>
                </c:pt>
                <c:pt idx="42">
                  <c:v>0.644511553706294</c:v>
                </c:pt>
                <c:pt idx="43">
                  <c:v>0.663738697404353</c:v>
                </c:pt>
                <c:pt idx="44">
                  <c:v>0.682438302193065</c:v>
                </c:pt>
                <c:pt idx="45">
                  <c:v>0.700567142473973</c:v>
                </c:pt>
                <c:pt idx="46">
                  <c:v>0.71808857518335</c:v>
                </c:pt>
                <c:pt idx="47">
                  <c:v>0.734972599466519</c:v>
                </c:pt>
                <c:pt idx="48">
                  <c:v>0.751195782230861</c:v>
                </c:pt>
                <c:pt idx="49">
                  <c:v>0.766741064228543</c:v>
                </c:pt>
                <c:pt idx="50">
                  <c:v>0.781597463902365</c:v>
                </c:pt>
                <c:pt idx="51">
                  <c:v>0.795759697715908</c:v>
                </c:pt>
                <c:pt idx="52">
                  <c:v>0.809227736160078</c:v>
                </c:pt>
                <c:pt idx="53">
                  <c:v>0.822006314213753</c:v>
                </c:pt>
                <c:pt idx="54">
                  <c:v>0.834104413901487</c:v>
                </c:pt>
                <c:pt idx="55">
                  <c:v>0.845534734916465</c:v>
                </c:pt>
                <c:pt idx="56">
                  <c:v>0.856313167241171</c:v>
                </c:pt>
                <c:pt idx="57">
                  <c:v>0.866458277466788</c:v>
                </c:pt>
                <c:pt idx="58">
                  <c:v>0.875990818228602</c:v>
                </c:pt>
                <c:pt idx="59">
                  <c:v>0.88493326795445</c:v>
                </c:pt>
                <c:pt idx="60">
                  <c:v>0.893309406054349</c:v>
                </c:pt>
                <c:pt idx="61">
                  <c:v>0.901143926821831</c:v>
                </c:pt>
                <c:pt idx="62">
                  <c:v>0.908462093706675</c:v>
                </c:pt>
                <c:pt idx="63">
                  <c:v>0.915289434269264</c:v>
                </c:pt>
                <c:pt idx="64">
                  <c:v>0.92165147503694</c:v>
                </c:pt>
                <c:pt idx="65">
                  <c:v>0.927573514638482</c:v>
                </c:pt>
                <c:pt idx="66">
                  <c:v>0.933080432971931</c:v>
                </c:pt>
                <c:pt idx="67">
                  <c:v>0.938196533736411</c:v>
                </c:pt>
                <c:pt idx="68">
                  <c:v>0.94294541740108</c:v>
                </c:pt>
                <c:pt idx="69">
                  <c:v>0.947349881564697</c:v>
                </c:pt>
                <c:pt idx="70">
                  <c:v>0.951431845649744</c:v>
                </c:pt>
                <c:pt idx="71">
                  <c:v>0.955212296950213</c:v>
                </c:pt>
                <c:pt idx="72">
                  <c:v>0.958711255189895</c:v>
                </c:pt>
                <c:pt idx="73">
                  <c:v>0.961947752929008</c:v>
                </c:pt>
                <c:pt idx="74">
                  <c:v>0.964939829365619</c:v>
                </c:pt>
                <c:pt idx="75">
                  <c:v>0.96770453530155</c:v>
                </c:pt>
                <c:pt idx="76">
                  <c:v>0.970257947270357</c:v>
                </c:pt>
                <c:pt idx="77">
                  <c:v>0.972615189049874</c:v>
                </c:pt>
                <c:pt idx="78">
                  <c:v>0.974790458998009</c:v>
                </c:pt>
                <c:pt idx="79">
                  <c:v>0.976797061854356</c:v>
                </c:pt>
                <c:pt idx="80">
                  <c:v>0.97864744383898</c:v>
                </c:pt>
                <c:pt idx="81">
                  <c:v>0.980353230052311</c:v>
                </c:pt>
                <c:pt idx="82">
                  <c:v>0.981925263335817</c:v>
                </c:pt>
                <c:pt idx="83">
                  <c:v>0.983373643892118</c:v>
                </c:pt>
                <c:pt idx="84">
                  <c:v>0.984707769086173</c:v>
                </c:pt>
                <c:pt idx="85">
                  <c:v>0.985936372956754</c:v>
                </c:pt>
                <c:pt idx="86">
                  <c:v>0.987067565061036</c:v>
                </c:pt>
                <c:pt idx="87">
                  <c:v>0.988108868355613</c:v>
                </c:pt>
                <c:pt idx="88">
                  <c:v>0.989067255886192</c:v>
                </c:pt>
                <c:pt idx="89">
                  <c:v>0.989949186116526</c:v>
                </c:pt>
                <c:pt idx="90">
                  <c:v>0.990760636776271</c:v>
                </c:pt>
                <c:pt idx="91">
                  <c:v>0.991507137148356</c:v>
                </c:pt>
                <c:pt idx="92">
                  <c:v>0.992193798750223</c:v>
                </c:pt>
                <c:pt idx="93">
                  <c:v>0.992825344390925</c:v>
                </c:pt>
                <c:pt idx="94">
                  <c:v>0.993406135608324</c:v>
                </c:pt>
                <c:pt idx="95">
                  <c:v>0.993940198508416</c:v>
                </c:pt>
                <c:pt idx="96">
                  <c:v>0.994431248042679</c:v>
                </c:pt>
                <c:pt idx="97">
                  <c:v>0.994882710769958</c:v>
                </c:pt>
                <c:pt idx="98">
                  <c:v>0.995297746157343</c:v>
                </c:pt>
                <c:pt idx="99">
                  <c:v>0.995679266480088</c:v>
                </c:pt>
                <c:pt idx="100">
                  <c:v>0.996029955384411</c:v>
                </c:pt>
              </c:numCache>
            </c:numRef>
          </c:yVal>
          <c:smooth val="1"/>
        </c:ser>
        <c:dLbls>
          <c:showLegendKey val="0"/>
          <c:showVal val="0"/>
          <c:showCatName val="0"/>
          <c:showSerName val="0"/>
          <c:showPercent val="0"/>
          <c:showBubbleSize val="0"/>
        </c:dLbls>
        <c:axId val="2117030064"/>
        <c:axId val="2117017792"/>
      </c:scatterChart>
      <c:valAx>
        <c:axId val="2117030064"/>
        <c:scaling>
          <c:orientation val="minMax"/>
          <c:max val="5.0"/>
          <c:min val="-5.0"/>
        </c:scaling>
        <c:delete val="0"/>
        <c:axPos val="b"/>
        <c:title>
          <c:tx>
            <c:rich>
              <a:bodyPr/>
              <a:lstStyle/>
              <a:p>
                <a:pPr>
                  <a:defRPr sz="2299" b="1" i="0" u="none" strike="noStrike" baseline="0">
                    <a:solidFill>
                      <a:srgbClr val="FFFF99"/>
                    </a:solidFill>
                    <a:latin typeface="Book Antiqua"/>
                    <a:ea typeface="Book Antiqua"/>
                    <a:cs typeface="Book Antiqua"/>
                  </a:defRPr>
                </a:pPr>
                <a:r>
                  <a:rPr lang="en-US"/>
                  <a:t>Theta (Proficiency)</a:t>
                </a:r>
              </a:p>
            </c:rich>
          </c:tx>
          <c:layout>
            <c:manualLayout>
              <c:xMode val="edge"/>
              <c:yMode val="edge"/>
              <c:x val="0.394389438943894"/>
              <c:y val="0.888888888888889"/>
            </c:manualLayout>
          </c:layout>
          <c:overlay val="0"/>
          <c:spPr>
            <a:noFill/>
            <a:ln w="39584">
              <a:noFill/>
            </a:ln>
          </c:spPr>
        </c:title>
        <c:numFmt formatCode="General" sourceLinked="1"/>
        <c:majorTickMark val="out"/>
        <c:minorTickMark val="none"/>
        <c:tickLblPos val="nextTo"/>
        <c:spPr>
          <a:ln w="4948">
            <a:solidFill>
              <a:srgbClr val="FFFF99"/>
            </a:solidFill>
            <a:prstDash val="solid"/>
          </a:ln>
        </c:spPr>
        <c:txPr>
          <a:bodyPr rot="0" vert="horz"/>
          <a:lstStyle/>
          <a:p>
            <a:pPr>
              <a:defRPr sz="1597" b="1" i="0" u="none" strike="noStrike" baseline="0">
                <a:solidFill>
                  <a:srgbClr val="FFFFCC"/>
                </a:solidFill>
                <a:latin typeface="Arial"/>
                <a:ea typeface="Arial"/>
                <a:cs typeface="Arial"/>
              </a:defRPr>
            </a:pPr>
            <a:endParaRPr lang="en-US"/>
          </a:p>
        </c:txPr>
        <c:crossAx val="2117017792"/>
        <c:crosses val="autoZero"/>
        <c:crossBetween val="midCat"/>
        <c:majorUnit val="1.0"/>
        <c:minorUnit val="0.5"/>
      </c:valAx>
      <c:valAx>
        <c:axId val="2117017792"/>
        <c:scaling>
          <c:orientation val="minMax"/>
          <c:max val="1.0"/>
        </c:scaling>
        <c:delete val="0"/>
        <c:axPos val="l"/>
        <c:title>
          <c:tx>
            <c:rich>
              <a:bodyPr/>
              <a:lstStyle/>
              <a:p>
                <a:pPr>
                  <a:defRPr sz="2026" b="1" i="0" u="none" strike="noStrike" baseline="0">
                    <a:solidFill>
                      <a:srgbClr val="FFFF99"/>
                    </a:solidFill>
                    <a:latin typeface="Book Antiqua"/>
                    <a:ea typeface="Book Antiqua"/>
                    <a:cs typeface="Book Antiqua"/>
                  </a:defRPr>
                </a:pPr>
                <a:r>
                  <a:rPr lang="en-US"/>
                  <a:t>Probability of Correct Response</a:t>
                </a:r>
              </a:p>
            </c:rich>
          </c:tx>
          <c:layout>
            <c:manualLayout>
              <c:xMode val="edge"/>
              <c:yMode val="edge"/>
              <c:x val="0.0099009900990099"/>
              <c:y val="0.28030303030303"/>
            </c:manualLayout>
          </c:layout>
          <c:overlay val="0"/>
          <c:spPr>
            <a:noFill/>
            <a:ln w="39584">
              <a:noFill/>
            </a:ln>
          </c:spPr>
        </c:title>
        <c:numFmt formatCode="0.0" sourceLinked="0"/>
        <c:majorTickMark val="out"/>
        <c:minorTickMark val="none"/>
        <c:tickLblPos val="nextTo"/>
        <c:spPr>
          <a:ln w="4948">
            <a:solidFill>
              <a:srgbClr val="000000"/>
            </a:solidFill>
            <a:prstDash val="solid"/>
          </a:ln>
        </c:spPr>
        <c:txPr>
          <a:bodyPr rot="0" vert="horz"/>
          <a:lstStyle/>
          <a:p>
            <a:pPr>
              <a:defRPr sz="1597" b="1" i="0" u="none" strike="noStrike" baseline="0">
                <a:solidFill>
                  <a:srgbClr val="FFFFCC"/>
                </a:solidFill>
                <a:latin typeface="Arial"/>
                <a:ea typeface="Arial"/>
                <a:cs typeface="Arial"/>
              </a:defRPr>
            </a:pPr>
            <a:endParaRPr lang="en-US"/>
          </a:p>
        </c:txPr>
        <c:crossAx val="2117030064"/>
        <c:crosses val="autoZero"/>
        <c:crossBetween val="midCat"/>
        <c:majorUnit val="0.1"/>
        <c:minorUnit val="0.1"/>
      </c:valAx>
      <c:spPr>
        <a:solidFill>
          <a:srgbClr val="9999FF"/>
        </a:solidFill>
        <a:ln w="19792">
          <a:solidFill>
            <a:srgbClr val="808080"/>
          </a:solidFill>
          <a:prstDash val="solid"/>
        </a:ln>
      </c:spPr>
    </c:plotArea>
    <c:plotVisOnly val="1"/>
    <c:dispBlanksAs val="gap"/>
    <c:showDLblsOverMax val="0"/>
  </c:chart>
  <c:spPr>
    <a:solidFill>
      <a:srgbClr val="333399"/>
    </a:solidFill>
    <a:ln>
      <a:noFill/>
    </a:ln>
  </c:spPr>
  <c:txPr>
    <a:bodyPr/>
    <a:lstStyle/>
    <a:p>
      <a:pPr>
        <a:defRPr sz="2377"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3015" b="1" i="0" u="none" strike="noStrike" baseline="0">
                <a:solidFill>
                  <a:srgbClr val="FFFF99"/>
                </a:solidFill>
                <a:latin typeface="Book Antiqua"/>
                <a:ea typeface="Book Antiqua"/>
                <a:cs typeface="Book Antiqua"/>
              </a:defRPr>
            </a:pPr>
            <a:r>
              <a:rPr lang="en-US" sz="3200" b="1" dirty="0" smtClean="0">
                <a:solidFill>
                  <a:srgbClr val="FFFFCC"/>
                </a:solidFill>
                <a:latin typeface="Calibri" panose="020F0502020204030204" pitchFamily="34" charset="0"/>
              </a:rPr>
              <a:t>Item</a:t>
            </a:r>
            <a:r>
              <a:rPr lang="en-US" sz="3200" b="1" baseline="0" dirty="0" smtClean="0">
                <a:solidFill>
                  <a:srgbClr val="FFFFCC"/>
                </a:solidFill>
                <a:latin typeface="Calibri" panose="020F0502020204030204" pitchFamily="34" charset="0"/>
              </a:rPr>
              <a:t> Response Model</a:t>
            </a:r>
            <a:endParaRPr lang="en-US" sz="3200" b="1" dirty="0">
              <a:solidFill>
                <a:srgbClr val="FFFFCC"/>
              </a:solidFill>
              <a:latin typeface="Calibri" panose="020F0502020204030204" pitchFamily="34" charset="0"/>
            </a:endParaRPr>
          </a:p>
        </c:rich>
      </c:tx>
      <c:layout>
        <c:manualLayout>
          <c:xMode val="edge"/>
          <c:yMode val="edge"/>
          <c:x val="0.315236552242767"/>
          <c:y val="0.0228524066070688"/>
        </c:manualLayout>
      </c:layout>
      <c:overlay val="0"/>
      <c:spPr>
        <a:noFill/>
        <a:ln w="39277">
          <a:noFill/>
        </a:ln>
      </c:spPr>
    </c:title>
    <c:autoTitleDeleted val="0"/>
    <c:plotArea>
      <c:layout>
        <c:manualLayout>
          <c:layoutTarget val="inner"/>
          <c:xMode val="edge"/>
          <c:yMode val="edge"/>
          <c:x val="0.117839607201309"/>
          <c:y val="0.205250596658711"/>
          <c:w val="0.852700490998363"/>
          <c:h val="0.606205250596659"/>
        </c:manualLayout>
      </c:layout>
      <c:scatterChart>
        <c:scatterStyle val="smoothMarker"/>
        <c:varyColors val="0"/>
        <c:ser>
          <c:idx val="0"/>
          <c:order val="0"/>
          <c:spPr>
            <a:ln w="58916">
              <a:solidFill>
                <a:srgbClr val="FF0000"/>
              </a:solidFill>
              <a:prstDash val="solid"/>
            </a:ln>
          </c:spPr>
          <c:marker>
            <c:symbol val="none"/>
          </c:marker>
          <c:xVal>
            <c:numRef>
              <c:f>Sheet1!$J$1:$J$101</c:f>
              <c:numCache>
                <c:formatCode>General</c:formatCode>
                <c:ptCount val="101"/>
                <c:pt idx="0">
                  <c:v>-5.0</c:v>
                </c:pt>
                <c:pt idx="1">
                  <c:v>-4.9</c:v>
                </c:pt>
                <c:pt idx="2">
                  <c:v>-4.800000000000001</c:v>
                </c:pt>
                <c:pt idx="3">
                  <c:v>-4.700000000000001</c:v>
                </c:pt>
                <c:pt idx="4">
                  <c:v>-4.6</c:v>
                </c:pt>
                <c:pt idx="5">
                  <c:v>-4.500000000000002</c:v>
                </c:pt>
                <c:pt idx="6">
                  <c:v>-4.400000000000002</c:v>
                </c:pt>
                <c:pt idx="7">
                  <c:v>-4.300000000000002</c:v>
                </c:pt>
                <c:pt idx="8">
                  <c:v>-4.200000000000003</c:v>
                </c:pt>
                <c:pt idx="9">
                  <c:v>-4.100000000000002</c:v>
                </c:pt>
                <c:pt idx="10">
                  <c:v>-4.000000000000004</c:v>
                </c:pt>
                <c:pt idx="11">
                  <c:v>-3.900000000000003</c:v>
                </c:pt>
                <c:pt idx="12">
                  <c:v>-3.800000000000003</c:v>
                </c:pt>
                <c:pt idx="13">
                  <c:v>-3.700000000000004</c:v>
                </c:pt>
                <c:pt idx="14">
                  <c:v>-3.600000000000003</c:v>
                </c:pt>
                <c:pt idx="15">
                  <c:v>-3.500000000000003</c:v>
                </c:pt>
                <c:pt idx="16">
                  <c:v>-3.400000000000003</c:v>
                </c:pt>
                <c:pt idx="17">
                  <c:v>-3.300000000000003</c:v>
                </c:pt>
                <c:pt idx="18">
                  <c:v>-3.200000000000003</c:v>
                </c:pt>
                <c:pt idx="19">
                  <c:v>-3.100000000000003</c:v>
                </c:pt>
                <c:pt idx="20">
                  <c:v>-3.000000000000003</c:v>
                </c:pt>
                <c:pt idx="21">
                  <c:v>-2.900000000000003</c:v>
                </c:pt>
                <c:pt idx="22">
                  <c:v>-2.800000000000002</c:v>
                </c:pt>
                <c:pt idx="23">
                  <c:v>-2.700000000000003</c:v>
                </c:pt>
                <c:pt idx="24">
                  <c:v>-2.600000000000003</c:v>
                </c:pt>
                <c:pt idx="25">
                  <c:v>-2.500000000000002</c:v>
                </c:pt>
                <c:pt idx="26">
                  <c:v>-2.400000000000002</c:v>
                </c:pt>
                <c:pt idx="27">
                  <c:v>-2.300000000000002</c:v>
                </c:pt>
                <c:pt idx="28">
                  <c:v>-2.200000000000002</c:v>
                </c:pt>
                <c:pt idx="29">
                  <c:v>-2.100000000000002</c:v>
                </c:pt>
                <c:pt idx="30">
                  <c:v>-2.000000000000002</c:v>
                </c:pt>
                <c:pt idx="31">
                  <c:v>-1.900000000000002</c:v>
                </c:pt>
                <c:pt idx="32">
                  <c:v>-1.800000000000002</c:v>
                </c:pt>
                <c:pt idx="33">
                  <c:v>-1.700000000000002</c:v>
                </c:pt>
                <c:pt idx="34">
                  <c:v>-1.600000000000002</c:v>
                </c:pt>
                <c:pt idx="35">
                  <c:v>-1.500000000000001</c:v>
                </c:pt>
                <c:pt idx="36">
                  <c:v>-1.400000000000001</c:v>
                </c:pt>
                <c:pt idx="37">
                  <c:v>-1.300000000000001</c:v>
                </c:pt>
                <c:pt idx="38">
                  <c:v>-1.200000000000001</c:v>
                </c:pt>
                <c:pt idx="39">
                  <c:v>-1.100000000000001</c:v>
                </c:pt>
                <c:pt idx="40">
                  <c:v>-1.000000000000001</c:v>
                </c:pt>
                <c:pt idx="41">
                  <c:v>-0.900000000000001</c:v>
                </c:pt>
                <c:pt idx="42">
                  <c:v>-0.800000000000001</c:v>
                </c:pt>
                <c:pt idx="43">
                  <c:v>-0.700000000000001</c:v>
                </c:pt>
                <c:pt idx="44">
                  <c:v>-0.600000000000001</c:v>
                </c:pt>
                <c:pt idx="45">
                  <c:v>-0.500000000000001</c:v>
                </c:pt>
                <c:pt idx="46">
                  <c:v>-0.400000000000001</c:v>
                </c:pt>
                <c:pt idx="47">
                  <c:v>-0.300000000000001</c:v>
                </c:pt>
                <c:pt idx="48">
                  <c:v>-0.200000000000001</c:v>
                </c:pt>
                <c:pt idx="49">
                  <c:v>-0.100000000000001</c:v>
                </c:pt>
                <c:pt idx="50">
                  <c:v>-1.02695629777827E-15</c:v>
                </c:pt>
                <c:pt idx="51">
                  <c:v>0.099999999999999</c:v>
                </c:pt>
                <c:pt idx="52">
                  <c:v>0.199999999999999</c:v>
                </c:pt>
                <c:pt idx="53">
                  <c:v>0.299999999999999</c:v>
                </c:pt>
                <c:pt idx="54">
                  <c:v>0.399999999999999</c:v>
                </c:pt>
                <c:pt idx="55">
                  <c:v>0.499999999999999</c:v>
                </c:pt>
                <c:pt idx="56">
                  <c:v>0.599999999999999</c:v>
                </c:pt>
                <c:pt idx="57">
                  <c:v>0.699999999999999</c:v>
                </c:pt>
                <c:pt idx="58">
                  <c:v>0.799999999999999</c:v>
                </c:pt>
                <c:pt idx="59">
                  <c:v>0.899999999999999</c:v>
                </c:pt>
                <c:pt idx="60">
                  <c:v>0.999999999999999</c:v>
                </c:pt>
                <c:pt idx="61">
                  <c:v>1.099999999999999</c:v>
                </c:pt>
                <c:pt idx="62">
                  <c:v>1.199999999999999</c:v>
                </c:pt>
                <c:pt idx="63">
                  <c:v>1.299999999999999</c:v>
                </c:pt>
                <c:pt idx="64">
                  <c:v>1.399999999999999</c:v>
                </c:pt>
                <c:pt idx="65">
                  <c:v>1.499999999999999</c:v>
                </c:pt>
                <c:pt idx="66">
                  <c:v>1.599999999999999</c:v>
                </c:pt>
                <c:pt idx="67">
                  <c:v>1.699999999999999</c:v>
                </c:pt>
                <c:pt idx="68">
                  <c:v>1.8</c:v>
                </c:pt>
                <c:pt idx="69">
                  <c:v>1.899999999999999</c:v>
                </c:pt>
                <c:pt idx="70">
                  <c:v>2</c:v>
                </c:pt>
                <c:pt idx="71">
                  <c:v>2.099999999999999</c:v>
                </c:pt>
                <c:pt idx="72">
                  <c:v>2.2</c:v>
                </c:pt>
                <c:pt idx="73">
                  <c:v>2.3</c:v>
                </c:pt>
                <c:pt idx="74">
                  <c:v>2.4</c:v>
                </c:pt>
                <c:pt idx="75">
                  <c:v>2.5</c:v>
                </c:pt>
                <c:pt idx="76">
                  <c:v>2.6</c:v>
                </c:pt>
                <c:pt idx="77">
                  <c:v>2.7</c:v>
                </c:pt>
                <c:pt idx="78">
                  <c:v>2.8</c:v>
                </c:pt>
                <c:pt idx="79">
                  <c:v>2.9</c:v>
                </c:pt>
                <c:pt idx="80">
                  <c:v>3.0</c:v>
                </c:pt>
                <c:pt idx="81">
                  <c:v>3.100000000000001</c:v>
                </c:pt>
                <c:pt idx="82">
                  <c:v>3.200000000000001</c:v>
                </c:pt>
                <c:pt idx="83">
                  <c:v>3.300000000000001</c:v>
                </c:pt>
                <c:pt idx="84">
                  <c:v>3.400000000000001</c:v>
                </c:pt>
                <c:pt idx="85">
                  <c:v>3.500000000000001</c:v>
                </c:pt>
                <c:pt idx="86">
                  <c:v>3.600000000000001</c:v>
                </c:pt>
                <c:pt idx="87">
                  <c:v>3.700000000000001</c:v>
                </c:pt>
                <c:pt idx="88">
                  <c:v>3.800000000000001</c:v>
                </c:pt>
                <c:pt idx="89">
                  <c:v>3.900000000000001</c:v>
                </c:pt>
                <c:pt idx="90">
                  <c:v>4.000000000000001</c:v>
                </c:pt>
                <c:pt idx="91">
                  <c:v>4.100000000000001</c:v>
                </c:pt>
                <c:pt idx="92">
                  <c:v>4.2</c:v>
                </c:pt>
                <c:pt idx="93">
                  <c:v>4.3</c:v>
                </c:pt>
                <c:pt idx="94">
                  <c:v>4.399999999999999</c:v>
                </c:pt>
                <c:pt idx="95">
                  <c:v>4.5</c:v>
                </c:pt>
                <c:pt idx="96">
                  <c:v>4.599999999999999</c:v>
                </c:pt>
                <c:pt idx="97">
                  <c:v>4.699999999999997</c:v>
                </c:pt>
                <c:pt idx="98">
                  <c:v>4.799999999999998</c:v>
                </c:pt>
                <c:pt idx="99">
                  <c:v>4.899999999999998</c:v>
                </c:pt>
                <c:pt idx="100">
                  <c:v>4.999999999999997</c:v>
                </c:pt>
              </c:numCache>
            </c:numRef>
          </c:xVal>
          <c:yVal>
            <c:numRef>
              <c:f>Sheet1!$K$1:$K$101</c:f>
              <c:numCache>
                <c:formatCode>General</c:formatCode>
                <c:ptCount val="101"/>
                <c:pt idx="0">
                  <c:v>0.0485681543502561</c:v>
                </c:pt>
                <c:pt idx="1">
                  <c:v>0.0526501184353029</c:v>
                </c:pt>
                <c:pt idx="2">
                  <c:v>0.0570545825989204</c:v>
                </c:pt>
                <c:pt idx="3">
                  <c:v>0.0618034662635885</c:v>
                </c:pt>
                <c:pt idx="4">
                  <c:v>0.0669195670280685</c:v>
                </c:pt>
                <c:pt idx="5">
                  <c:v>0.0724264853615176</c:v>
                </c:pt>
                <c:pt idx="6">
                  <c:v>0.0783485249630595</c:v>
                </c:pt>
                <c:pt idx="7">
                  <c:v>0.0847105657307356</c:v>
                </c:pt>
                <c:pt idx="8">
                  <c:v>0.0915379062933247</c:v>
                </c:pt>
                <c:pt idx="9">
                  <c:v>0.0988560731781692</c:v>
                </c:pt>
                <c:pt idx="10">
                  <c:v>0.106690593945651</c:v>
                </c:pt>
                <c:pt idx="11">
                  <c:v>0.11506673204555</c:v>
                </c:pt>
                <c:pt idx="12">
                  <c:v>0.124009181771398</c:v>
                </c:pt>
                <c:pt idx="13">
                  <c:v>0.133541722533212</c:v>
                </c:pt>
                <c:pt idx="14">
                  <c:v>0.143686832758829</c:v>
                </c:pt>
                <c:pt idx="15">
                  <c:v>0.154465265083534</c:v>
                </c:pt>
                <c:pt idx="16">
                  <c:v>0.165895586098513</c:v>
                </c:pt>
                <c:pt idx="17">
                  <c:v>0.177993685786246</c:v>
                </c:pt>
                <c:pt idx="18">
                  <c:v>0.190772263839922</c:v>
                </c:pt>
                <c:pt idx="19">
                  <c:v>0.204240302284091</c:v>
                </c:pt>
                <c:pt idx="20">
                  <c:v>0.218402536097634</c:v>
                </c:pt>
                <c:pt idx="21">
                  <c:v>0.233258935771457</c:v>
                </c:pt>
                <c:pt idx="22">
                  <c:v>0.248804217769138</c:v>
                </c:pt>
                <c:pt idx="23">
                  <c:v>0.265027400533481</c:v>
                </c:pt>
                <c:pt idx="24">
                  <c:v>0.28191142481665</c:v>
                </c:pt>
                <c:pt idx="25">
                  <c:v>0.299432857526027</c:v>
                </c:pt>
                <c:pt idx="26">
                  <c:v>0.317561697806935</c:v>
                </c:pt>
                <c:pt idx="27">
                  <c:v>0.336261302595647</c:v>
                </c:pt>
                <c:pt idx="28">
                  <c:v>0.355488446293705</c:v>
                </c:pt>
                <c:pt idx="29">
                  <c:v>0.37519352553157</c:v>
                </c:pt>
                <c:pt idx="30">
                  <c:v>0.39532091528599</c:v>
                </c:pt>
                <c:pt idx="31">
                  <c:v>0.415809477064592</c:v>
                </c:pt>
                <c:pt idx="32">
                  <c:v>0.436593213737806</c:v>
                </c:pt>
                <c:pt idx="33">
                  <c:v>0.457602059225649</c:v>
                </c:pt>
                <c:pt idx="34">
                  <c:v>0.478762785033726</c:v>
                </c:pt>
                <c:pt idx="35">
                  <c:v>0.5</c:v>
                </c:pt>
                <c:pt idx="36">
                  <c:v>0.521237214966274</c:v>
                </c:pt>
                <c:pt idx="37">
                  <c:v>0.542397940774351</c:v>
                </c:pt>
                <c:pt idx="38">
                  <c:v>0.563406786262193</c:v>
                </c:pt>
                <c:pt idx="39">
                  <c:v>0.584190522935407</c:v>
                </c:pt>
                <c:pt idx="40">
                  <c:v>0.604679084714009</c:v>
                </c:pt>
                <c:pt idx="41">
                  <c:v>0.624806474468429</c:v>
                </c:pt>
                <c:pt idx="42">
                  <c:v>0.644511553706294</c:v>
                </c:pt>
                <c:pt idx="43">
                  <c:v>0.663738697404353</c:v>
                </c:pt>
                <c:pt idx="44">
                  <c:v>0.682438302193065</c:v>
                </c:pt>
                <c:pt idx="45">
                  <c:v>0.700567142473973</c:v>
                </c:pt>
                <c:pt idx="46">
                  <c:v>0.71808857518335</c:v>
                </c:pt>
                <c:pt idx="47">
                  <c:v>0.734972599466519</c:v>
                </c:pt>
                <c:pt idx="48">
                  <c:v>0.751195782230861</c:v>
                </c:pt>
                <c:pt idx="49">
                  <c:v>0.766741064228543</c:v>
                </c:pt>
                <c:pt idx="50">
                  <c:v>0.781597463902365</c:v>
                </c:pt>
                <c:pt idx="51">
                  <c:v>0.795759697715908</c:v>
                </c:pt>
                <c:pt idx="52">
                  <c:v>0.809227736160078</c:v>
                </c:pt>
                <c:pt idx="53">
                  <c:v>0.822006314213753</c:v>
                </c:pt>
                <c:pt idx="54">
                  <c:v>0.834104413901487</c:v>
                </c:pt>
                <c:pt idx="55">
                  <c:v>0.845534734916465</c:v>
                </c:pt>
                <c:pt idx="56">
                  <c:v>0.856313167241171</c:v>
                </c:pt>
                <c:pt idx="57">
                  <c:v>0.866458277466788</c:v>
                </c:pt>
                <c:pt idx="58">
                  <c:v>0.875990818228602</c:v>
                </c:pt>
                <c:pt idx="59">
                  <c:v>0.88493326795445</c:v>
                </c:pt>
                <c:pt idx="60">
                  <c:v>0.893309406054349</c:v>
                </c:pt>
                <c:pt idx="61">
                  <c:v>0.901143926821831</c:v>
                </c:pt>
                <c:pt idx="62">
                  <c:v>0.908462093706675</c:v>
                </c:pt>
                <c:pt idx="63">
                  <c:v>0.915289434269264</c:v>
                </c:pt>
                <c:pt idx="64">
                  <c:v>0.92165147503694</c:v>
                </c:pt>
                <c:pt idx="65">
                  <c:v>0.927573514638482</c:v>
                </c:pt>
                <c:pt idx="66">
                  <c:v>0.933080432971931</c:v>
                </c:pt>
                <c:pt idx="67">
                  <c:v>0.938196533736411</c:v>
                </c:pt>
                <c:pt idx="68">
                  <c:v>0.94294541740108</c:v>
                </c:pt>
                <c:pt idx="69">
                  <c:v>0.947349881564697</c:v>
                </c:pt>
                <c:pt idx="70">
                  <c:v>0.951431845649744</c:v>
                </c:pt>
                <c:pt idx="71">
                  <c:v>0.955212296950213</c:v>
                </c:pt>
                <c:pt idx="72">
                  <c:v>0.958711255189895</c:v>
                </c:pt>
                <c:pt idx="73">
                  <c:v>0.961947752929008</c:v>
                </c:pt>
                <c:pt idx="74">
                  <c:v>0.964939829365619</c:v>
                </c:pt>
                <c:pt idx="75">
                  <c:v>0.96770453530155</c:v>
                </c:pt>
                <c:pt idx="76">
                  <c:v>0.970257947270357</c:v>
                </c:pt>
                <c:pt idx="77">
                  <c:v>0.972615189049874</c:v>
                </c:pt>
                <c:pt idx="78">
                  <c:v>0.974790458998009</c:v>
                </c:pt>
                <c:pt idx="79">
                  <c:v>0.976797061854356</c:v>
                </c:pt>
                <c:pt idx="80">
                  <c:v>0.97864744383898</c:v>
                </c:pt>
                <c:pt idx="81">
                  <c:v>0.980353230052311</c:v>
                </c:pt>
                <c:pt idx="82">
                  <c:v>0.981925263335817</c:v>
                </c:pt>
                <c:pt idx="83">
                  <c:v>0.983373643892118</c:v>
                </c:pt>
                <c:pt idx="84">
                  <c:v>0.984707769086173</c:v>
                </c:pt>
                <c:pt idx="85">
                  <c:v>0.985936372956754</c:v>
                </c:pt>
                <c:pt idx="86">
                  <c:v>0.987067565061036</c:v>
                </c:pt>
                <c:pt idx="87">
                  <c:v>0.988108868355613</c:v>
                </c:pt>
                <c:pt idx="88">
                  <c:v>0.989067255886192</c:v>
                </c:pt>
                <c:pt idx="89">
                  <c:v>0.989949186116526</c:v>
                </c:pt>
                <c:pt idx="90">
                  <c:v>0.990760636776271</c:v>
                </c:pt>
                <c:pt idx="91">
                  <c:v>0.991507137148356</c:v>
                </c:pt>
                <c:pt idx="92">
                  <c:v>0.992193798750223</c:v>
                </c:pt>
                <c:pt idx="93">
                  <c:v>0.992825344390925</c:v>
                </c:pt>
                <c:pt idx="94">
                  <c:v>0.993406135608324</c:v>
                </c:pt>
                <c:pt idx="95">
                  <c:v>0.993940198508416</c:v>
                </c:pt>
                <c:pt idx="96">
                  <c:v>0.994431248042679</c:v>
                </c:pt>
                <c:pt idx="97">
                  <c:v>0.994882710769958</c:v>
                </c:pt>
                <c:pt idx="98">
                  <c:v>0.995297746157343</c:v>
                </c:pt>
                <c:pt idx="99">
                  <c:v>0.995679266480088</c:v>
                </c:pt>
                <c:pt idx="100">
                  <c:v>0.996029955384411</c:v>
                </c:pt>
              </c:numCache>
            </c:numRef>
          </c:yVal>
          <c:smooth val="1"/>
        </c:ser>
        <c:ser>
          <c:idx val="1"/>
          <c:order val="1"/>
          <c:spPr>
            <a:ln w="58916">
              <a:solidFill>
                <a:srgbClr val="FFCC00"/>
              </a:solidFill>
              <a:prstDash val="solid"/>
            </a:ln>
          </c:spPr>
          <c:marker>
            <c:symbol val="none"/>
          </c:marker>
          <c:xVal>
            <c:numRef>
              <c:f>Sheet1!$J$1:$J$101</c:f>
              <c:numCache>
                <c:formatCode>General</c:formatCode>
                <c:ptCount val="101"/>
                <c:pt idx="0">
                  <c:v>-5.0</c:v>
                </c:pt>
                <c:pt idx="1">
                  <c:v>-4.9</c:v>
                </c:pt>
                <c:pt idx="2">
                  <c:v>-4.800000000000001</c:v>
                </c:pt>
                <c:pt idx="3">
                  <c:v>-4.700000000000001</c:v>
                </c:pt>
                <c:pt idx="4">
                  <c:v>-4.6</c:v>
                </c:pt>
                <c:pt idx="5">
                  <c:v>-4.500000000000002</c:v>
                </c:pt>
                <c:pt idx="6">
                  <c:v>-4.400000000000002</c:v>
                </c:pt>
                <c:pt idx="7">
                  <c:v>-4.300000000000002</c:v>
                </c:pt>
                <c:pt idx="8">
                  <c:v>-4.200000000000003</c:v>
                </c:pt>
                <c:pt idx="9">
                  <c:v>-4.100000000000002</c:v>
                </c:pt>
                <c:pt idx="10">
                  <c:v>-4.000000000000004</c:v>
                </c:pt>
                <c:pt idx="11">
                  <c:v>-3.900000000000003</c:v>
                </c:pt>
                <c:pt idx="12">
                  <c:v>-3.800000000000003</c:v>
                </c:pt>
                <c:pt idx="13">
                  <c:v>-3.700000000000004</c:v>
                </c:pt>
                <c:pt idx="14">
                  <c:v>-3.600000000000003</c:v>
                </c:pt>
                <c:pt idx="15">
                  <c:v>-3.500000000000003</c:v>
                </c:pt>
                <c:pt idx="16">
                  <c:v>-3.400000000000003</c:v>
                </c:pt>
                <c:pt idx="17">
                  <c:v>-3.300000000000003</c:v>
                </c:pt>
                <c:pt idx="18">
                  <c:v>-3.200000000000003</c:v>
                </c:pt>
                <c:pt idx="19">
                  <c:v>-3.100000000000003</c:v>
                </c:pt>
                <c:pt idx="20">
                  <c:v>-3.000000000000003</c:v>
                </c:pt>
                <c:pt idx="21">
                  <c:v>-2.900000000000003</c:v>
                </c:pt>
                <c:pt idx="22">
                  <c:v>-2.800000000000002</c:v>
                </c:pt>
                <c:pt idx="23">
                  <c:v>-2.700000000000003</c:v>
                </c:pt>
                <c:pt idx="24">
                  <c:v>-2.600000000000003</c:v>
                </c:pt>
                <c:pt idx="25">
                  <c:v>-2.500000000000002</c:v>
                </c:pt>
                <c:pt idx="26">
                  <c:v>-2.400000000000002</c:v>
                </c:pt>
                <c:pt idx="27">
                  <c:v>-2.300000000000002</c:v>
                </c:pt>
                <c:pt idx="28">
                  <c:v>-2.200000000000002</c:v>
                </c:pt>
                <c:pt idx="29">
                  <c:v>-2.100000000000002</c:v>
                </c:pt>
                <c:pt idx="30">
                  <c:v>-2.000000000000002</c:v>
                </c:pt>
                <c:pt idx="31">
                  <c:v>-1.900000000000002</c:v>
                </c:pt>
                <c:pt idx="32">
                  <c:v>-1.800000000000002</c:v>
                </c:pt>
                <c:pt idx="33">
                  <c:v>-1.700000000000002</c:v>
                </c:pt>
                <c:pt idx="34">
                  <c:v>-1.600000000000002</c:v>
                </c:pt>
                <c:pt idx="35">
                  <c:v>-1.500000000000001</c:v>
                </c:pt>
                <c:pt idx="36">
                  <c:v>-1.400000000000001</c:v>
                </c:pt>
                <c:pt idx="37">
                  <c:v>-1.300000000000001</c:v>
                </c:pt>
                <c:pt idx="38">
                  <c:v>-1.200000000000001</c:v>
                </c:pt>
                <c:pt idx="39">
                  <c:v>-1.100000000000001</c:v>
                </c:pt>
                <c:pt idx="40">
                  <c:v>-1.000000000000001</c:v>
                </c:pt>
                <c:pt idx="41">
                  <c:v>-0.900000000000001</c:v>
                </c:pt>
                <c:pt idx="42">
                  <c:v>-0.800000000000001</c:v>
                </c:pt>
                <c:pt idx="43">
                  <c:v>-0.700000000000001</c:v>
                </c:pt>
                <c:pt idx="44">
                  <c:v>-0.600000000000001</c:v>
                </c:pt>
                <c:pt idx="45">
                  <c:v>-0.500000000000001</c:v>
                </c:pt>
                <c:pt idx="46">
                  <c:v>-0.400000000000001</c:v>
                </c:pt>
                <c:pt idx="47">
                  <c:v>-0.300000000000001</c:v>
                </c:pt>
                <c:pt idx="48">
                  <c:v>-0.200000000000001</c:v>
                </c:pt>
                <c:pt idx="49">
                  <c:v>-0.100000000000001</c:v>
                </c:pt>
                <c:pt idx="50">
                  <c:v>-1.02695629777827E-15</c:v>
                </c:pt>
                <c:pt idx="51">
                  <c:v>0.099999999999999</c:v>
                </c:pt>
                <c:pt idx="52">
                  <c:v>0.199999999999999</c:v>
                </c:pt>
                <c:pt idx="53">
                  <c:v>0.299999999999999</c:v>
                </c:pt>
                <c:pt idx="54">
                  <c:v>0.399999999999999</c:v>
                </c:pt>
                <c:pt idx="55">
                  <c:v>0.499999999999999</c:v>
                </c:pt>
                <c:pt idx="56">
                  <c:v>0.599999999999999</c:v>
                </c:pt>
                <c:pt idx="57">
                  <c:v>0.699999999999999</c:v>
                </c:pt>
                <c:pt idx="58">
                  <c:v>0.799999999999999</c:v>
                </c:pt>
                <c:pt idx="59">
                  <c:v>0.899999999999999</c:v>
                </c:pt>
                <c:pt idx="60">
                  <c:v>0.999999999999999</c:v>
                </c:pt>
                <c:pt idx="61">
                  <c:v>1.099999999999999</c:v>
                </c:pt>
                <c:pt idx="62">
                  <c:v>1.199999999999999</c:v>
                </c:pt>
                <c:pt idx="63">
                  <c:v>1.299999999999999</c:v>
                </c:pt>
                <c:pt idx="64">
                  <c:v>1.399999999999999</c:v>
                </c:pt>
                <c:pt idx="65">
                  <c:v>1.499999999999999</c:v>
                </c:pt>
                <c:pt idx="66">
                  <c:v>1.599999999999999</c:v>
                </c:pt>
                <c:pt idx="67">
                  <c:v>1.699999999999999</c:v>
                </c:pt>
                <c:pt idx="68">
                  <c:v>1.8</c:v>
                </c:pt>
                <c:pt idx="69">
                  <c:v>1.899999999999999</c:v>
                </c:pt>
                <c:pt idx="70">
                  <c:v>2</c:v>
                </c:pt>
                <c:pt idx="71">
                  <c:v>2.099999999999999</c:v>
                </c:pt>
                <c:pt idx="72">
                  <c:v>2.2</c:v>
                </c:pt>
                <c:pt idx="73">
                  <c:v>2.3</c:v>
                </c:pt>
                <c:pt idx="74">
                  <c:v>2.4</c:v>
                </c:pt>
                <c:pt idx="75">
                  <c:v>2.5</c:v>
                </c:pt>
                <c:pt idx="76">
                  <c:v>2.6</c:v>
                </c:pt>
                <c:pt idx="77">
                  <c:v>2.7</c:v>
                </c:pt>
                <c:pt idx="78">
                  <c:v>2.8</c:v>
                </c:pt>
                <c:pt idx="79">
                  <c:v>2.9</c:v>
                </c:pt>
                <c:pt idx="80">
                  <c:v>3.0</c:v>
                </c:pt>
                <c:pt idx="81">
                  <c:v>3.100000000000001</c:v>
                </c:pt>
                <c:pt idx="82">
                  <c:v>3.200000000000001</c:v>
                </c:pt>
                <c:pt idx="83">
                  <c:v>3.300000000000001</c:v>
                </c:pt>
                <c:pt idx="84">
                  <c:v>3.400000000000001</c:v>
                </c:pt>
                <c:pt idx="85">
                  <c:v>3.500000000000001</c:v>
                </c:pt>
                <c:pt idx="86">
                  <c:v>3.600000000000001</c:v>
                </c:pt>
                <c:pt idx="87">
                  <c:v>3.700000000000001</c:v>
                </c:pt>
                <c:pt idx="88">
                  <c:v>3.800000000000001</c:v>
                </c:pt>
                <c:pt idx="89">
                  <c:v>3.900000000000001</c:v>
                </c:pt>
                <c:pt idx="90">
                  <c:v>4.000000000000001</c:v>
                </c:pt>
                <c:pt idx="91">
                  <c:v>4.100000000000001</c:v>
                </c:pt>
                <c:pt idx="92">
                  <c:v>4.2</c:v>
                </c:pt>
                <c:pt idx="93">
                  <c:v>4.3</c:v>
                </c:pt>
                <c:pt idx="94">
                  <c:v>4.399999999999999</c:v>
                </c:pt>
                <c:pt idx="95">
                  <c:v>4.5</c:v>
                </c:pt>
                <c:pt idx="96">
                  <c:v>4.599999999999999</c:v>
                </c:pt>
                <c:pt idx="97">
                  <c:v>4.699999999999997</c:v>
                </c:pt>
                <c:pt idx="98">
                  <c:v>4.799999999999998</c:v>
                </c:pt>
                <c:pt idx="99">
                  <c:v>4.899999999999998</c:v>
                </c:pt>
                <c:pt idx="100">
                  <c:v>4.999999999999997</c:v>
                </c:pt>
              </c:numCache>
            </c:numRef>
          </c:xVal>
          <c:yVal>
            <c:numRef>
              <c:f>Sheet1!$L$1:$L$101</c:f>
              <c:numCache>
                <c:formatCode>General</c:formatCode>
                <c:ptCount val="101"/>
                <c:pt idx="0">
                  <c:v>0.250000031049532</c:v>
                </c:pt>
                <c:pt idx="1">
                  <c:v>0.250000043622964</c:v>
                </c:pt>
                <c:pt idx="2">
                  <c:v>0.250000061287977</c:v>
                </c:pt>
                <c:pt idx="3">
                  <c:v>0.250000086106392</c:v>
                </c:pt>
                <c:pt idx="4">
                  <c:v>0.250000120974963</c:v>
                </c:pt>
                <c:pt idx="5">
                  <c:v>0.250000169963471</c:v>
                </c:pt>
                <c:pt idx="6">
                  <c:v>0.250000238789747</c:v>
                </c:pt>
                <c:pt idx="7">
                  <c:v>0.250000335487037</c:v>
                </c:pt>
                <c:pt idx="8">
                  <c:v>0.250000471341619</c:v>
                </c:pt>
                <c:pt idx="9">
                  <c:v>0.250000662210103</c:v>
                </c:pt>
                <c:pt idx="10">
                  <c:v>0.250000930370156</c:v>
                </c:pt>
                <c:pt idx="11">
                  <c:v>0.250001307120652</c:v>
                </c:pt>
                <c:pt idx="12">
                  <c:v>0.250001836434715</c:v>
                </c:pt>
                <c:pt idx="13">
                  <c:v>0.250002580091969</c:v>
                </c:pt>
                <c:pt idx="14">
                  <c:v>0.250003624888946</c:v>
                </c:pt>
                <c:pt idx="15">
                  <c:v>0.250005092769024</c:v>
                </c:pt>
                <c:pt idx="16">
                  <c:v>0.250007155053894</c:v>
                </c:pt>
                <c:pt idx="17">
                  <c:v>0.250010052436894</c:v>
                </c:pt>
                <c:pt idx="18">
                  <c:v>0.25001412307034</c:v>
                </c:pt>
                <c:pt idx="19">
                  <c:v>0.25001984202234</c:v>
                </c:pt>
                <c:pt idx="20">
                  <c:v>0.250027876702827</c:v>
                </c:pt>
                <c:pt idx="21">
                  <c:v>0.250039164716983</c:v>
                </c:pt>
                <c:pt idx="22">
                  <c:v>0.250055023211228</c:v>
                </c:pt>
                <c:pt idx="23">
                  <c:v>0.250077302431486</c:v>
                </c:pt>
                <c:pt idx="24">
                  <c:v>0.250108601332069</c:v>
                </c:pt>
                <c:pt idx="25">
                  <c:v>0.250152570233541</c:v>
                </c:pt>
                <c:pt idx="26">
                  <c:v>0.250214335525631</c:v>
                </c:pt>
                <c:pt idx="27">
                  <c:v>0.250301095335687</c:v>
                </c:pt>
                <c:pt idx="28">
                  <c:v>0.250422954406519</c:v>
                </c:pt>
                <c:pt idx="29">
                  <c:v>0.250594093103796</c:v>
                </c:pt>
                <c:pt idx="30">
                  <c:v>0.250834402024645</c:v>
                </c:pt>
                <c:pt idx="31">
                  <c:v>0.251171763212747</c:v>
                </c:pt>
                <c:pt idx="32">
                  <c:v>0.251645225017531</c:v>
                </c:pt>
                <c:pt idx="33">
                  <c:v>0.252309403466108</c:v>
                </c:pt>
                <c:pt idx="34">
                  <c:v>0.253240550139934</c:v>
                </c:pt>
                <c:pt idx="35">
                  <c:v>0.254544851118688</c:v>
                </c:pt>
                <c:pt idx="36">
                  <c:v>0.256369647138733</c:v>
                </c:pt>
                <c:pt idx="37">
                  <c:v>0.25891834873329</c:v>
                </c:pt>
                <c:pt idx="38">
                  <c:v>0.262469767080911</c:v>
                </c:pt>
                <c:pt idx="39">
                  <c:v>0.267402203609233</c:v>
                </c:pt>
                <c:pt idx="40">
                  <c:v>0.274221598523838</c:v>
                </c:pt>
                <c:pt idx="41">
                  <c:v>0.28359077728734</c:v>
                </c:pt>
                <c:pt idx="42">
                  <c:v>0.296352599697691</c:v>
                </c:pt>
                <c:pt idx="43">
                  <c:v>0.313532924298052</c:v>
                </c:pt>
                <c:pt idx="44">
                  <c:v>0.336300049034162</c:v>
                </c:pt>
                <c:pt idx="45">
                  <c:v>0.365848948812651</c:v>
                </c:pt>
                <c:pt idx="46">
                  <c:v>0.403180226713068</c:v>
                </c:pt>
                <c:pt idx="47">
                  <c:v>0.44877055040011</c:v>
                </c:pt>
                <c:pt idx="48">
                  <c:v>0.502195976946735</c:v>
                </c:pt>
                <c:pt idx="49">
                  <c:v>0.561857107798444</c:v>
                </c:pt>
                <c:pt idx="50">
                  <c:v>0.624999999999999</c:v>
                </c:pt>
                <c:pt idx="51">
                  <c:v>0.688142892201555</c:v>
                </c:pt>
                <c:pt idx="52">
                  <c:v>0.747804023053264</c:v>
                </c:pt>
                <c:pt idx="53">
                  <c:v>0.801229449599889</c:v>
                </c:pt>
                <c:pt idx="54">
                  <c:v>0.846819773286931</c:v>
                </c:pt>
                <c:pt idx="55">
                  <c:v>0.884151051187349</c:v>
                </c:pt>
                <c:pt idx="56">
                  <c:v>0.913699950965837</c:v>
                </c:pt>
                <c:pt idx="57">
                  <c:v>0.936467075701948</c:v>
                </c:pt>
                <c:pt idx="58">
                  <c:v>0.953647400302309</c:v>
                </c:pt>
                <c:pt idx="59">
                  <c:v>0.96640922271266</c:v>
                </c:pt>
                <c:pt idx="60">
                  <c:v>0.975778401476162</c:v>
                </c:pt>
                <c:pt idx="61">
                  <c:v>0.982597796390767</c:v>
                </c:pt>
                <c:pt idx="62">
                  <c:v>0.987530232919089</c:v>
                </c:pt>
                <c:pt idx="63">
                  <c:v>0.99108165126671</c:v>
                </c:pt>
                <c:pt idx="64">
                  <c:v>0.993630352861267</c:v>
                </c:pt>
                <c:pt idx="65">
                  <c:v>0.995455148881312</c:v>
                </c:pt>
                <c:pt idx="66">
                  <c:v>0.996759449860066</c:v>
                </c:pt>
                <c:pt idx="67">
                  <c:v>0.997690596533892</c:v>
                </c:pt>
                <c:pt idx="68">
                  <c:v>0.998354774982468</c:v>
                </c:pt>
                <c:pt idx="69">
                  <c:v>0.998828236787253</c:v>
                </c:pt>
                <c:pt idx="70">
                  <c:v>0.999165597975355</c:v>
                </c:pt>
                <c:pt idx="71">
                  <c:v>0.999405906896204</c:v>
                </c:pt>
                <c:pt idx="72">
                  <c:v>0.999577045593481</c:v>
                </c:pt>
                <c:pt idx="73">
                  <c:v>0.999698904664313</c:v>
                </c:pt>
                <c:pt idx="74">
                  <c:v>0.999785664474369</c:v>
                </c:pt>
                <c:pt idx="75">
                  <c:v>0.999847429766459</c:v>
                </c:pt>
                <c:pt idx="76">
                  <c:v>0.999891398667931</c:v>
                </c:pt>
                <c:pt idx="77">
                  <c:v>0.999922697568514</c:v>
                </c:pt>
                <c:pt idx="78">
                  <c:v>0.999944976788772</c:v>
                </c:pt>
                <c:pt idx="79">
                  <c:v>0.999960835283017</c:v>
                </c:pt>
                <c:pt idx="80">
                  <c:v>0.999972123297173</c:v>
                </c:pt>
                <c:pt idx="81">
                  <c:v>0.999980157977659</c:v>
                </c:pt>
                <c:pt idx="82">
                  <c:v>0.99998587692966</c:v>
                </c:pt>
                <c:pt idx="83">
                  <c:v>0.999989947563106</c:v>
                </c:pt>
                <c:pt idx="84">
                  <c:v>0.999992844946105</c:v>
                </c:pt>
                <c:pt idx="85">
                  <c:v>0.999994907230977</c:v>
                </c:pt>
                <c:pt idx="86">
                  <c:v>0.999996375111053</c:v>
                </c:pt>
                <c:pt idx="87">
                  <c:v>0.999997419908031</c:v>
                </c:pt>
                <c:pt idx="88">
                  <c:v>0.999998163565285</c:v>
                </c:pt>
                <c:pt idx="89">
                  <c:v>0.999998692879348</c:v>
                </c:pt>
                <c:pt idx="90">
                  <c:v>0.999999069629844</c:v>
                </c:pt>
                <c:pt idx="91">
                  <c:v>0.999999337789897</c:v>
                </c:pt>
                <c:pt idx="92">
                  <c:v>0.999999528658382</c:v>
                </c:pt>
                <c:pt idx="93">
                  <c:v>0.999999664512963</c:v>
                </c:pt>
                <c:pt idx="94">
                  <c:v>0.999999761210253</c:v>
                </c:pt>
                <c:pt idx="95">
                  <c:v>0.999999830036529</c:v>
                </c:pt>
                <c:pt idx="96">
                  <c:v>0.999999879025038</c:v>
                </c:pt>
                <c:pt idx="97">
                  <c:v>0.999999913893608</c:v>
                </c:pt>
                <c:pt idx="98">
                  <c:v>0.999999938712023</c:v>
                </c:pt>
                <c:pt idx="99">
                  <c:v>0.999999956377036</c:v>
                </c:pt>
                <c:pt idx="100">
                  <c:v>0.999999968950468</c:v>
                </c:pt>
              </c:numCache>
            </c:numRef>
          </c:yVal>
          <c:smooth val="1"/>
        </c:ser>
        <c:dLbls>
          <c:showLegendKey val="0"/>
          <c:showVal val="0"/>
          <c:showCatName val="0"/>
          <c:showSerName val="0"/>
          <c:showPercent val="0"/>
          <c:showBubbleSize val="0"/>
        </c:dLbls>
        <c:axId val="2133035408"/>
        <c:axId val="2116150336"/>
      </c:scatterChart>
      <c:valAx>
        <c:axId val="2133035408"/>
        <c:scaling>
          <c:orientation val="minMax"/>
          <c:max val="5.0"/>
          <c:min val="-5.0"/>
        </c:scaling>
        <c:delete val="0"/>
        <c:axPos val="b"/>
        <c:title>
          <c:tx>
            <c:rich>
              <a:bodyPr/>
              <a:lstStyle/>
              <a:p>
                <a:pPr>
                  <a:defRPr sz="2436" b="1" i="0" u="none" strike="noStrike" baseline="0">
                    <a:solidFill>
                      <a:srgbClr val="FFFF99"/>
                    </a:solidFill>
                    <a:latin typeface="Book Antiqua"/>
                    <a:ea typeface="Book Antiqua"/>
                    <a:cs typeface="Book Antiqua"/>
                  </a:defRPr>
                </a:pPr>
                <a:r>
                  <a:rPr lang="en-US"/>
                  <a:t>Theta (Proficiency)</a:t>
                </a:r>
              </a:p>
            </c:rich>
          </c:tx>
          <c:layout>
            <c:manualLayout>
              <c:xMode val="edge"/>
              <c:yMode val="edge"/>
              <c:x val="0.386252045826514"/>
              <c:y val="0.885441527446301"/>
            </c:manualLayout>
          </c:layout>
          <c:overlay val="0"/>
          <c:spPr>
            <a:noFill/>
            <a:ln w="39277">
              <a:noFill/>
            </a:ln>
          </c:spPr>
        </c:title>
        <c:numFmt formatCode="General" sourceLinked="1"/>
        <c:majorTickMark val="out"/>
        <c:minorTickMark val="none"/>
        <c:tickLblPos val="nextTo"/>
        <c:spPr>
          <a:ln w="4910">
            <a:solidFill>
              <a:srgbClr val="FFFF99"/>
            </a:solidFill>
            <a:prstDash val="solid"/>
          </a:ln>
        </c:spPr>
        <c:txPr>
          <a:bodyPr rot="0" vert="horz"/>
          <a:lstStyle/>
          <a:p>
            <a:pPr>
              <a:defRPr sz="1662" b="1" i="0" u="none" strike="noStrike" baseline="0">
                <a:solidFill>
                  <a:srgbClr val="FFFFCC"/>
                </a:solidFill>
                <a:latin typeface="Arial"/>
                <a:ea typeface="Arial"/>
                <a:cs typeface="Arial"/>
              </a:defRPr>
            </a:pPr>
            <a:endParaRPr lang="en-US"/>
          </a:p>
        </c:txPr>
        <c:crossAx val="2116150336"/>
        <c:crosses val="autoZero"/>
        <c:crossBetween val="midCat"/>
        <c:majorUnit val="1.0"/>
        <c:minorUnit val="0.5"/>
      </c:valAx>
      <c:valAx>
        <c:axId val="2116150336"/>
        <c:scaling>
          <c:orientation val="minMax"/>
          <c:max val="1.0"/>
        </c:scaling>
        <c:delete val="0"/>
        <c:axPos val="l"/>
        <c:title>
          <c:tx>
            <c:rich>
              <a:bodyPr/>
              <a:lstStyle/>
              <a:p>
                <a:pPr>
                  <a:defRPr sz="2126" b="1" i="0" u="none" strike="noStrike" baseline="0">
                    <a:solidFill>
                      <a:srgbClr val="FFFF99"/>
                    </a:solidFill>
                    <a:latin typeface="Book Antiqua"/>
                    <a:ea typeface="Book Antiqua"/>
                    <a:cs typeface="Book Antiqua"/>
                  </a:defRPr>
                </a:pPr>
                <a:r>
                  <a:rPr lang="en-US"/>
                  <a:t>Probability of Correct Response</a:t>
                </a:r>
              </a:p>
            </c:rich>
          </c:tx>
          <c:layout>
            <c:manualLayout>
              <c:xMode val="edge"/>
              <c:yMode val="edge"/>
              <c:x val="0.00981996726677578"/>
              <c:y val="0.281622911694511"/>
            </c:manualLayout>
          </c:layout>
          <c:overlay val="0"/>
          <c:spPr>
            <a:noFill/>
            <a:ln w="39277">
              <a:noFill/>
            </a:ln>
          </c:spPr>
        </c:title>
        <c:numFmt formatCode="0.0" sourceLinked="0"/>
        <c:majorTickMark val="out"/>
        <c:minorTickMark val="none"/>
        <c:tickLblPos val="nextTo"/>
        <c:spPr>
          <a:ln w="4910">
            <a:solidFill>
              <a:srgbClr val="000000"/>
            </a:solidFill>
            <a:prstDash val="solid"/>
          </a:ln>
        </c:spPr>
        <c:txPr>
          <a:bodyPr rot="0" vert="horz"/>
          <a:lstStyle/>
          <a:p>
            <a:pPr>
              <a:defRPr sz="1662" b="1" i="0" u="none" strike="noStrike" baseline="0">
                <a:solidFill>
                  <a:srgbClr val="FFFFCC"/>
                </a:solidFill>
                <a:latin typeface="Arial"/>
                <a:ea typeface="Arial"/>
                <a:cs typeface="Arial"/>
              </a:defRPr>
            </a:pPr>
            <a:endParaRPr lang="en-US"/>
          </a:p>
        </c:txPr>
        <c:crossAx val="2133035408"/>
        <c:crosses val="autoZero"/>
        <c:crossBetween val="midCat"/>
        <c:majorUnit val="0.1"/>
        <c:minorUnit val="0.1"/>
      </c:valAx>
      <c:spPr>
        <a:solidFill>
          <a:srgbClr val="9999FF"/>
        </a:solidFill>
        <a:ln w="19639">
          <a:solidFill>
            <a:srgbClr val="808080"/>
          </a:solidFill>
          <a:prstDash val="solid"/>
        </a:ln>
      </c:spPr>
    </c:plotArea>
    <c:plotVisOnly val="1"/>
    <c:dispBlanksAs val="gap"/>
    <c:showDLblsOverMax val="0"/>
  </c:chart>
  <c:spPr>
    <a:solidFill>
      <a:srgbClr val="333399"/>
    </a:solidFill>
    <a:ln>
      <a:noFill/>
    </a:ln>
  </c:spPr>
  <c:txPr>
    <a:bodyPr/>
    <a:lstStyle/>
    <a:p>
      <a:pPr>
        <a:defRPr sz="2513" b="0" i="0" u="none" strike="noStrike" baseline="0">
          <a:solidFill>
            <a:srgbClr val="000000"/>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3050" b="1" i="0" u="none" strike="noStrike" baseline="0">
                <a:solidFill>
                  <a:srgbClr val="FFFF99"/>
                </a:solidFill>
                <a:latin typeface="Book Antiqua"/>
                <a:ea typeface="Book Antiqua"/>
                <a:cs typeface="Book Antiqua"/>
              </a:defRPr>
            </a:pPr>
            <a:r>
              <a:rPr lang="en-US" sz="3200" dirty="0" smtClean="0">
                <a:solidFill>
                  <a:srgbClr val="FFFFCC"/>
                </a:solidFill>
                <a:latin typeface="Calibri" panose="020F0502020204030204" pitchFamily="34" charset="0"/>
              </a:rPr>
              <a:t>Item Response Model</a:t>
            </a:r>
            <a:endParaRPr lang="en-US" sz="3200" dirty="0">
              <a:solidFill>
                <a:srgbClr val="FFFFCC"/>
              </a:solidFill>
              <a:latin typeface="Calibri" panose="020F0502020204030204" pitchFamily="34" charset="0"/>
            </a:endParaRPr>
          </a:p>
        </c:rich>
      </c:tx>
      <c:layout>
        <c:manualLayout>
          <c:xMode val="edge"/>
          <c:yMode val="edge"/>
          <c:x val="0.279925794036981"/>
          <c:y val="0.0264760819371263"/>
        </c:manualLayout>
      </c:layout>
      <c:overlay val="0"/>
      <c:spPr>
        <a:noFill/>
        <a:ln w="39228">
          <a:noFill/>
        </a:ln>
      </c:spPr>
    </c:title>
    <c:autoTitleDeleted val="0"/>
    <c:plotArea>
      <c:layout>
        <c:manualLayout>
          <c:layoutTarget val="inner"/>
          <c:xMode val="edge"/>
          <c:yMode val="edge"/>
          <c:x val="0.120915032679739"/>
          <c:y val="0.199052132701422"/>
          <c:w val="0.851307189542483"/>
          <c:h val="0.623222748815166"/>
        </c:manualLayout>
      </c:layout>
      <c:scatterChart>
        <c:scatterStyle val="smoothMarker"/>
        <c:varyColors val="0"/>
        <c:ser>
          <c:idx val="0"/>
          <c:order val="0"/>
          <c:spPr>
            <a:ln w="58842">
              <a:solidFill>
                <a:srgbClr val="FF0000"/>
              </a:solidFill>
              <a:prstDash val="solid"/>
            </a:ln>
          </c:spPr>
          <c:marker>
            <c:symbol val="none"/>
          </c:marker>
          <c:xVal>
            <c:numRef>
              <c:f>Sheet1!$J$1:$J$101</c:f>
              <c:numCache>
                <c:formatCode>General</c:formatCode>
                <c:ptCount val="101"/>
                <c:pt idx="0">
                  <c:v>-5.0</c:v>
                </c:pt>
                <c:pt idx="1">
                  <c:v>-4.9</c:v>
                </c:pt>
                <c:pt idx="2">
                  <c:v>-4.800000000000001</c:v>
                </c:pt>
                <c:pt idx="3">
                  <c:v>-4.700000000000001</c:v>
                </c:pt>
                <c:pt idx="4">
                  <c:v>-4.6</c:v>
                </c:pt>
                <c:pt idx="5">
                  <c:v>-4.500000000000002</c:v>
                </c:pt>
                <c:pt idx="6">
                  <c:v>-4.400000000000002</c:v>
                </c:pt>
                <c:pt idx="7">
                  <c:v>-4.300000000000002</c:v>
                </c:pt>
                <c:pt idx="8">
                  <c:v>-4.200000000000003</c:v>
                </c:pt>
                <c:pt idx="9">
                  <c:v>-4.100000000000002</c:v>
                </c:pt>
                <c:pt idx="10">
                  <c:v>-4.000000000000004</c:v>
                </c:pt>
                <c:pt idx="11">
                  <c:v>-3.900000000000003</c:v>
                </c:pt>
                <c:pt idx="12">
                  <c:v>-3.800000000000003</c:v>
                </c:pt>
                <c:pt idx="13">
                  <c:v>-3.700000000000004</c:v>
                </c:pt>
                <c:pt idx="14">
                  <c:v>-3.600000000000003</c:v>
                </c:pt>
                <c:pt idx="15">
                  <c:v>-3.500000000000003</c:v>
                </c:pt>
                <c:pt idx="16">
                  <c:v>-3.400000000000003</c:v>
                </c:pt>
                <c:pt idx="17">
                  <c:v>-3.300000000000003</c:v>
                </c:pt>
                <c:pt idx="18">
                  <c:v>-3.200000000000003</c:v>
                </c:pt>
                <c:pt idx="19">
                  <c:v>-3.100000000000003</c:v>
                </c:pt>
                <c:pt idx="20">
                  <c:v>-3.000000000000003</c:v>
                </c:pt>
                <c:pt idx="21">
                  <c:v>-2.900000000000003</c:v>
                </c:pt>
                <c:pt idx="22">
                  <c:v>-2.800000000000002</c:v>
                </c:pt>
                <c:pt idx="23">
                  <c:v>-2.700000000000003</c:v>
                </c:pt>
                <c:pt idx="24">
                  <c:v>-2.600000000000003</c:v>
                </c:pt>
                <c:pt idx="25">
                  <c:v>-2.500000000000002</c:v>
                </c:pt>
                <c:pt idx="26">
                  <c:v>-2.400000000000002</c:v>
                </c:pt>
                <c:pt idx="27">
                  <c:v>-2.300000000000002</c:v>
                </c:pt>
                <c:pt idx="28">
                  <c:v>-2.200000000000002</c:v>
                </c:pt>
                <c:pt idx="29">
                  <c:v>-2.100000000000002</c:v>
                </c:pt>
                <c:pt idx="30">
                  <c:v>-2.000000000000002</c:v>
                </c:pt>
                <c:pt idx="31">
                  <c:v>-1.900000000000002</c:v>
                </c:pt>
                <c:pt idx="32">
                  <c:v>-1.800000000000002</c:v>
                </c:pt>
                <c:pt idx="33">
                  <c:v>-1.700000000000002</c:v>
                </c:pt>
                <c:pt idx="34">
                  <c:v>-1.600000000000002</c:v>
                </c:pt>
                <c:pt idx="35">
                  <c:v>-1.500000000000001</c:v>
                </c:pt>
                <c:pt idx="36">
                  <c:v>-1.400000000000001</c:v>
                </c:pt>
                <c:pt idx="37">
                  <c:v>-1.300000000000001</c:v>
                </c:pt>
                <c:pt idx="38">
                  <c:v>-1.200000000000001</c:v>
                </c:pt>
                <c:pt idx="39">
                  <c:v>-1.100000000000001</c:v>
                </c:pt>
                <c:pt idx="40">
                  <c:v>-1.000000000000001</c:v>
                </c:pt>
                <c:pt idx="41">
                  <c:v>-0.900000000000001</c:v>
                </c:pt>
                <c:pt idx="42">
                  <c:v>-0.800000000000001</c:v>
                </c:pt>
                <c:pt idx="43">
                  <c:v>-0.700000000000001</c:v>
                </c:pt>
                <c:pt idx="44">
                  <c:v>-0.600000000000001</c:v>
                </c:pt>
                <c:pt idx="45">
                  <c:v>-0.500000000000001</c:v>
                </c:pt>
                <c:pt idx="46">
                  <c:v>-0.400000000000001</c:v>
                </c:pt>
                <c:pt idx="47">
                  <c:v>-0.300000000000001</c:v>
                </c:pt>
                <c:pt idx="48">
                  <c:v>-0.200000000000001</c:v>
                </c:pt>
                <c:pt idx="49">
                  <c:v>-0.100000000000001</c:v>
                </c:pt>
                <c:pt idx="50">
                  <c:v>-1.02695629777827E-15</c:v>
                </c:pt>
                <c:pt idx="51">
                  <c:v>0.099999999999999</c:v>
                </c:pt>
                <c:pt idx="52">
                  <c:v>0.199999999999999</c:v>
                </c:pt>
                <c:pt idx="53">
                  <c:v>0.299999999999999</c:v>
                </c:pt>
                <c:pt idx="54">
                  <c:v>0.399999999999999</c:v>
                </c:pt>
                <c:pt idx="55">
                  <c:v>0.499999999999999</c:v>
                </c:pt>
                <c:pt idx="56">
                  <c:v>0.599999999999999</c:v>
                </c:pt>
                <c:pt idx="57">
                  <c:v>0.699999999999999</c:v>
                </c:pt>
                <c:pt idx="58">
                  <c:v>0.799999999999999</c:v>
                </c:pt>
                <c:pt idx="59">
                  <c:v>0.899999999999999</c:v>
                </c:pt>
                <c:pt idx="60">
                  <c:v>0.999999999999999</c:v>
                </c:pt>
                <c:pt idx="61">
                  <c:v>1.099999999999999</c:v>
                </c:pt>
                <c:pt idx="62">
                  <c:v>1.199999999999999</c:v>
                </c:pt>
                <c:pt idx="63">
                  <c:v>1.299999999999999</c:v>
                </c:pt>
                <c:pt idx="64">
                  <c:v>1.399999999999999</c:v>
                </c:pt>
                <c:pt idx="65">
                  <c:v>1.499999999999999</c:v>
                </c:pt>
                <c:pt idx="66">
                  <c:v>1.599999999999999</c:v>
                </c:pt>
                <c:pt idx="67">
                  <c:v>1.699999999999999</c:v>
                </c:pt>
                <c:pt idx="68">
                  <c:v>1.8</c:v>
                </c:pt>
                <c:pt idx="69">
                  <c:v>1.899999999999999</c:v>
                </c:pt>
                <c:pt idx="70">
                  <c:v>2</c:v>
                </c:pt>
                <c:pt idx="71">
                  <c:v>2.099999999999999</c:v>
                </c:pt>
                <c:pt idx="72">
                  <c:v>2.2</c:v>
                </c:pt>
                <c:pt idx="73">
                  <c:v>2.3</c:v>
                </c:pt>
                <c:pt idx="74">
                  <c:v>2.4</c:v>
                </c:pt>
                <c:pt idx="75">
                  <c:v>2.5</c:v>
                </c:pt>
                <c:pt idx="76">
                  <c:v>2.6</c:v>
                </c:pt>
                <c:pt idx="77">
                  <c:v>2.7</c:v>
                </c:pt>
                <c:pt idx="78">
                  <c:v>2.8</c:v>
                </c:pt>
                <c:pt idx="79">
                  <c:v>2.9</c:v>
                </c:pt>
                <c:pt idx="80">
                  <c:v>3.0</c:v>
                </c:pt>
                <c:pt idx="81">
                  <c:v>3.100000000000001</c:v>
                </c:pt>
                <c:pt idx="82">
                  <c:v>3.200000000000001</c:v>
                </c:pt>
                <c:pt idx="83">
                  <c:v>3.300000000000001</c:v>
                </c:pt>
                <c:pt idx="84">
                  <c:v>3.400000000000001</c:v>
                </c:pt>
                <c:pt idx="85">
                  <c:v>3.500000000000001</c:v>
                </c:pt>
                <c:pt idx="86">
                  <c:v>3.600000000000001</c:v>
                </c:pt>
                <c:pt idx="87">
                  <c:v>3.700000000000001</c:v>
                </c:pt>
                <c:pt idx="88">
                  <c:v>3.800000000000001</c:v>
                </c:pt>
                <c:pt idx="89">
                  <c:v>3.900000000000001</c:v>
                </c:pt>
                <c:pt idx="90">
                  <c:v>4.000000000000001</c:v>
                </c:pt>
                <c:pt idx="91">
                  <c:v>4.100000000000001</c:v>
                </c:pt>
                <c:pt idx="92">
                  <c:v>4.2</c:v>
                </c:pt>
                <c:pt idx="93">
                  <c:v>4.3</c:v>
                </c:pt>
                <c:pt idx="94">
                  <c:v>4.399999999999999</c:v>
                </c:pt>
                <c:pt idx="95">
                  <c:v>4.5</c:v>
                </c:pt>
                <c:pt idx="96">
                  <c:v>4.599999999999999</c:v>
                </c:pt>
                <c:pt idx="97">
                  <c:v>4.699999999999997</c:v>
                </c:pt>
                <c:pt idx="98">
                  <c:v>4.799999999999998</c:v>
                </c:pt>
                <c:pt idx="99">
                  <c:v>4.899999999999998</c:v>
                </c:pt>
                <c:pt idx="100">
                  <c:v>4.999999999999997</c:v>
                </c:pt>
              </c:numCache>
            </c:numRef>
          </c:xVal>
          <c:yVal>
            <c:numRef>
              <c:f>Sheet1!$K$1:$K$101</c:f>
              <c:numCache>
                <c:formatCode>General</c:formatCode>
                <c:ptCount val="101"/>
                <c:pt idx="0">
                  <c:v>0.0485681543502561</c:v>
                </c:pt>
                <c:pt idx="1">
                  <c:v>0.0526501184353029</c:v>
                </c:pt>
                <c:pt idx="2">
                  <c:v>0.0570545825989204</c:v>
                </c:pt>
                <c:pt idx="3">
                  <c:v>0.0618034662635885</c:v>
                </c:pt>
                <c:pt idx="4">
                  <c:v>0.0669195670280685</c:v>
                </c:pt>
                <c:pt idx="5">
                  <c:v>0.0724264853615176</c:v>
                </c:pt>
                <c:pt idx="6">
                  <c:v>0.0783485249630595</c:v>
                </c:pt>
                <c:pt idx="7">
                  <c:v>0.0847105657307356</c:v>
                </c:pt>
                <c:pt idx="8">
                  <c:v>0.0915379062933247</c:v>
                </c:pt>
                <c:pt idx="9">
                  <c:v>0.0988560731781692</c:v>
                </c:pt>
                <c:pt idx="10">
                  <c:v>0.106690593945651</c:v>
                </c:pt>
                <c:pt idx="11">
                  <c:v>0.11506673204555</c:v>
                </c:pt>
                <c:pt idx="12">
                  <c:v>0.124009181771398</c:v>
                </c:pt>
                <c:pt idx="13">
                  <c:v>0.133541722533212</c:v>
                </c:pt>
                <c:pt idx="14">
                  <c:v>0.143686832758829</c:v>
                </c:pt>
                <c:pt idx="15">
                  <c:v>0.154465265083534</c:v>
                </c:pt>
                <c:pt idx="16">
                  <c:v>0.165895586098513</c:v>
                </c:pt>
                <c:pt idx="17">
                  <c:v>0.177993685786246</c:v>
                </c:pt>
                <c:pt idx="18">
                  <c:v>0.190772263839922</c:v>
                </c:pt>
                <c:pt idx="19">
                  <c:v>0.204240302284091</c:v>
                </c:pt>
                <c:pt idx="20">
                  <c:v>0.218402536097634</c:v>
                </c:pt>
                <c:pt idx="21">
                  <c:v>0.233258935771457</c:v>
                </c:pt>
                <c:pt idx="22">
                  <c:v>0.248804217769138</c:v>
                </c:pt>
                <c:pt idx="23">
                  <c:v>0.265027400533481</c:v>
                </c:pt>
                <c:pt idx="24">
                  <c:v>0.28191142481665</c:v>
                </c:pt>
                <c:pt idx="25">
                  <c:v>0.299432857526027</c:v>
                </c:pt>
                <c:pt idx="26">
                  <c:v>0.317561697806935</c:v>
                </c:pt>
                <c:pt idx="27">
                  <c:v>0.336261302595647</c:v>
                </c:pt>
                <c:pt idx="28">
                  <c:v>0.355488446293705</c:v>
                </c:pt>
                <c:pt idx="29">
                  <c:v>0.37519352553157</c:v>
                </c:pt>
                <c:pt idx="30">
                  <c:v>0.39532091528599</c:v>
                </c:pt>
                <c:pt idx="31">
                  <c:v>0.415809477064592</c:v>
                </c:pt>
                <c:pt idx="32">
                  <c:v>0.436593213737806</c:v>
                </c:pt>
                <c:pt idx="33">
                  <c:v>0.457602059225649</c:v>
                </c:pt>
                <c:pt idx="34">
                  <c:v>0.478762785033726</c:v>
                </c:pt>
                <c:pt idx="35">
                  <c:v>0.5</c:v>
                </c:pt>
                <c:pt idx="36">
                  <c:v>0.521237214966274</c:v>
                </c:pt>
                <c:pt idx="37">
                  <c:v>0.542397940774351</c:v>
                </c:pt>
                <c:pt idx="38">
                  <c:v>0.563406786262193</c:v>
                </c:pt>
                <c:pt idx="39">
                  <c:v>0.584190522935407</c:v>
                </c:pt>
                <c:pt idx="40">
                  <c:v>0.604679084714009</c:v>
                </c:pt>
                <c:pt idx="41">
                  <c:v>0.624806474468429</c:v>
                </c:pt>
                <c:pt idx="42">
                  <c:v>0.644511553706294</c:v>
                </c:pt>
                <c:pt idx="43">
                  <c:v>0.663738697404353</c:v>
                </c:pt>
                <c:pt idx="44">
                  <c:v>0.682438302193065</c:v>
                </c:pt>
                <c:pt idx="45">
                  <c:v>0.700567142473973</c:v>
                </c:pt>
                <c:pt idx="46">
                  <c:v>0.71808857518335</c:v>
                </c:pt>
                <c:pt idx="47">
                  <c:v>0.734972599466519</c:v>
                </c:pt>
                <c:pt idx="48">
                  <c:v>0.751195782230861</c:v>
                </c:pt>
                <c:pt idx="49">
                  <c:v>0.766741064228543</c:v>
                </c:pt>
                <c:pt idx="50">
                  <c:v>0.781597463902365</c:v>
                </c:pt>
                <c:pt idx="51">
                  <c:v>0.795759697715908</c:v>
                </c:pt>
                <c:pt idx="52">
                  <c:v>0.809227736160078</c:v>
                </c:pt>
                <c:pt idx="53">
                  <c:v>0.822006314213753</c:v>
                </c:pt>
                <c:pt idx="54">
                  <c:v>0.834104413901487</c:v>
                </c:pt>
                <c:pt idx="55">
                  <c:v>0.845534734916465</c:v>
                </c:pt>
                <c:pt idx="56">
                  <c:v>0.856313167241171</c:v>
                </c:pt>
                <c:pt idx="57">
                  <c:v>0.866458277466788</c:v>
                </c:pt>
                <c:pt idx="58">
                  <c:v>0.875990818228602</c:v>
                </c:pt>
                <c:pt idx="59">
                  <c:v>0.88493326795445</c:v>
                </c:pt>
                <c:pt idx="60">
                  <c:v>0.893309406054349</c:v>
                </c:pt>
                <c:pt idx="61">
                  <c:v>0.901143926821831</c:v>
                </c:pt>
                <c:pt idx="62">
                  <c:v>0.908462093706675</c:v>
                </c:pt>
                <c:pt idx="63">
                  <c:v>0.915289434269264</c:v>
                </c:pt>
                <c:pt idx="64">
                  <c:v>0.92165147503694</c:v>
                </c:pt>
                <c:pt idx="65">
                  <c:v>0.927573514638482</c:v>
                </c:pt>
                <c:pt idx="66">
                  <c:v>0.933080432971931</c:v>
                </c:pt>
                <c:pt idx="67">
                  <c:v>0.938196533736411</c:v>
                </c:pt>
                <c:pt idx="68">
                  <c:v>0.94294541740108</c:v>
                </c:pt>
                <c:pt idx="69">
                  <c:v>0.947349881564697</c:v>
                </c:pt>
                <c:pt idx="70">
                  <c:v>0.951431845649744</c:v>
                </c:pt>
                <c:pt idx="71">
                  <c:v>0.955212296950213</c:v>
                </c:pt>
                <c:pt idx="72">
                  <c:v>0.958711255189895</c:v>
                </c:pt>
                <c:pt idx="73">
                  <c:v>0.961947752929008</c:v>
                </c:pt>
                <c:pt idx="74">
                  <c:v>0.964939829365619</c:v>
                </c:pt>
                <c:pt idx="75">
                  <c:v>0.96770453530155</c:v>
                </c:pt>
                <c:pt idx="76">
                  <c:v>0.970257947270357</c:v>
                </c:pt>
                <c:pt idx="77">
                  <c:v>0.972615189049874</c:v>
                </c:pt>
                <c:pt idx="78">
                  <c:v>0.974790458998009</c:v>
                </c:pt>
                <c:pt idx="79">
                  <c:v>0.976797061854356</c:v>
                </c:pt>
                <c:pt idx="80">
                  <c:v>0.97864744383898</c:v>
                </c:pt>
                <c:pt idx="81">
                  <c:v>0.980353230052311</c:v>
                </c:pt>
                <c:pt idx="82">
                  <c:v>0.981925263335817</c:v>
                </c:pt>
                <c:pt idx="83">
                  <c:v>0.983373643892118</c:v>
                </c:pt>
                <c:pt idx="84">
                  <c:v>0.984707769086173</c:v>
                </c:pt>
                <c:pt idx="85">
                  <c:v>0.985936372956754</c:v>
                </c:pt>
                <c:pt idx="86">
                  <c:v>0.987067565061036</c:v>
                </c:pt>
                <c:pt idx="87">
                  <c:v>0.988108868355613</c:v>
                </c:pt>
                <c:pt idx="88">
                  <c:v>0.989067255886192</c:v>
                </c:pt>
                <c:pt idx="89">
                  <c:v>0.989949186116526</c:v>
                </c:pt>
                <c:pt idx="90">
                  <c:v>0.990760636776271</c:v>
                </c:pt>
                <c:pt idx="91">
                  <c:v>0.991507137148356</c:v>
                </c:pt>
                <c:pt idx="92">
                  <c:v>0.992193798750223</c:v>
                </c:pt>
                <c:pt idx="93">
                  <c:v>0.992825344390925</c:v>
                </c:pt>
                <c:pt idx="94">
                  <c:v>0.993406135608324</c:v>
                </c:pt>
                <c:pt idx="95">
                  <c:v>0.993940198508416</c:v>
                </c:pt>
                <c:pt idx="96">
                  <c:v>0.994431248042679</c:v>
                </c:pt>
                <c:pt idx="97">
                  <c:v>0.994882710769958</c:v>
                </c:pt>
                <c:pt idx="98">
                  <c:v>0.995297746157343</c:v>
                </c:pt>
                <c:pt idx="99">
                  <c:v>0.995679266480088</c:v>
                </c:pt>
                <c:pt idx="100">
                  <c:v>0.996029955384411</c:v>
                </c:pt>
              </c:numCache>
            </c:numRef>
          </c:yVal>
          <c:smooth val="1"/>
        </c:ser>
        <c:ser>
          <c:idx val="1"/>
          <c:order val="1"/>
          <c:spPr>
            <a:ln w="58842">
              <a:solidFill>
                <a:srgbClr val="FFCC00"/>
              </a:solidFill>
              <a:prstDash val="solid"/>
            </a:ln>
          </c:spPr>
          <c:marker>
            <c:symbol val="none"/>
          </c:marker>
          <c:xVal>
            <c:numRef>
              <c:f>Sheet1!$J$1:$J$101</c:f>
              <c:numCache>
                <c:formatCode>General</c:formatCode>
                <c:ptCount val="101"/>
                <c:pt idx="0">
                  <c:v>-5.0</c:v>
                </c:pt>
                <c:pt idx="1">
                  <c:v>-4.9</c:v>
                </c:pt>
                <c:pt idx="2">
                  <c:v>-4.800000000000001</c:v>
                </c:pt>
                <c:pt idx="3">
                  <c:v>-4.700000000000001</c:v>
                </c:pt>
                <c:pt idx="4">
                  <c:v>-4.6</c:v>
                </c:pt>
                <c:pt idx="5">
                  <c:v>-4.500000000000002</c:v>
                </c:pt>
                <c:pt idx="6">
                  <c:v>-4.400000000000002</c:v>
                </c:pt>
                <c:pt idx="7">
                  <c:v>-4.300000000000002</c:v>
                </c:pt>
                <c:pt idx="8">
                  <c:v>-4.200000000000003</c:v>
                </c:pt>
                <c:pt idx="9">
                  <c:v>-4.100000000000002</c:v>
                </c:pt>
                <c:pt idx="10">
                  <c:v>-4.000000000000004</c:v>
                </c:pt>
                <c:pt idx="11">
                  <c:v>-3.900000000000003</c:v>
                </c:pt>
                <c:pt idx="12">
                  <c:v>-3.800000000000003</c:v>
                </c:pt>
                <c:pt idx="13">
                  <c:v>-3.700000000000004</c:v>
                </c:pt>
                <c:pt idx="14">
                  <c:v>-3.600000000000003</c:v>
                </c:pt>
                <c:pt idx="15">
                  <c:v>-3.500000000000003</c:v>
                </c:pt>
                <c:pt idx="16">
                  <c:v>-3.400000000000003</c:v>
                </c:pt>
                <c:pt idx="17">
                  <c:v>-3.300000000000003</c:v>
                </c:pt>
                <c:pt idx="18">
                  <c:v>-3.200000000000003</c:v>
                </c:pt>
                <c:pt idx="19">
                  <c:v>-3.100000000000003</c:v>
                </c:pt>
                <c:pt idx="20">
                  <c:v>-3.000000000000003</c:v>
                </c:pt>
                <c:pt idx="21">
                  <c:v>-2.900000000000003</c:v>
                </c:pt>
                <c:pt idx="22">
                  <c:v>-2.800000000000002</c:v>
                </c:pt>
                <c:pt idx="23">
                  <c:v>-2.700000000000003</c:v>
                </c:pt>
                <c:pt idx="24">
                  <c:v>-2.600000000000003</c:v>
                </c:pt>
                <c:pt idx="25">
                  <c:v>-2.500000000000002</c:v>
                </c:pt>
                <c:pt idx="26">
                  <c:v>-2.400000000000002</c:v>
                </c:pt>
                <c:pt idx="27">
                  <c:v>-2.300000000000002</c:v>
                </c:pt>
                <c:pt idx="28">
                  <c:v>-2.200000000000002</c:v>
                </c:pt>
                <c:pt idx="29">
                  <c:v>-2.100000000000002</c:v>
                </c:pt>
                <c:pt idx="30">
                  <c:v>-2.000000000000002</c:v>
                </c:pt>
                <c:pt idx="31">
                  <c:v>-1.900000000000002</c:v>
                </c:pt>
                <c:pt idx="32">
                  <c:v>-1.800000000000002</c:v>
                </c:pt>
                <c:pt idx="33">
                  <c:v>-1.700000000000002</c:v>
                </c:pt>
                <c:pt idx="34">
                  <c:v>-1.600000000000002</c:v>
                </c:pt>
                <c:pt idx="35">
                  <c:v>-1.500000000000001</c:v>
                </c:pt>
                <c:pt idx="36">
                  <c:v>-1.400000000000001</c:v>
                </c:pt>
                <c:pt idx="37">
                  <c:v>-1.300000000000001</c:v>
                </c:pt>
                <c:pt idx="38">
                  <c:v>-1.200000000000001</c:v>
                </c:pt>
                <c:pt idx="39">
                  <c:v>-1.100000000000001</c:v>
                </c:pt>
                <c:pt idx="40">
                  <c:v>-1.000000000000001</c:v>
                </c:pt>
                <c:pt idx="41">
                  <c:v>-0.900000000000001</c:v>
                </c:pt>
                <c:pt idx="42">
                  <c:v>-0.800000000000001</c:v>
                </c:pt>
                <c:pt idx="43">
                  <c:v>-0.700000000000001</c:v>
                </c:pt>
                <c:pt idx="44">
                  <c:v>-0.600000000000001</c:v>
                </c:pt>
                <c:pt idx="45">
                  <c:v>-0.500000000000001</c:v>
                </c:pt>
                <c:pt idx="46">
                  <c:v>-0.400000000000001</c:v>
                </c:pt>
                <c:pt idx="47">
                  <c:v>-0.300000000000001</c:v>
                </c:pt>
                <c:pt idx="48">
                  <c:v>-0.200000000000001</c:v>
                </c:pt>
                <c:pt idx="49">
                  <c:v>-0.100000000000001</c:v>
                </c:pt>
                <c:pt idx="50">
                  <c:v>-1.02695629777827E-15</c:v>
                </c:pt>
                <c:pt idx="51">
                  <c:v>0.099999999999999</c:v>
                </c:pt>
                <c:pt idx="52">
                  <c:v>0.199999999999999</c:v>
                </c:pt>
                <c:pt idx="53">
                  <c:v>0.299999999999999</c:v>
                </c:pt>
                <c:pt idx="54">
                  <c:v>0.399999999999999</c:v>
                </c:pt>
                <c:pt idx="55">
                  <c:v>0.499999999999999</c:v>
                </c:pt>
                <c:pt idx="56">
                  <c:v>0.599999999999999</c:v>
                </c:pt>
                <c:pt idx="57">
                  <c:v>0.699999999999999</c:v>
                </c:pt>
                <c:pt idx="58">
                  <c:v>0.799999999999999</c:v>
                </c:pt>
                <c:pt idx="59">
                  <c:v>0.899999999999999</c:v>
                </c:pt>
                <c:pt idx="60">
                  <c:v>0.999999999999999</c:v>
                </c:pt>
                <c:pt idx="61">
                  <c:v>1.099999999999999</c:v>
                </c:pt>
                <c:pt idx="62">
                  <c:v>1.199999999999999</c:v>
                </c:pt>
                <c:pt idx="63">
                  <c:v>1.299999999999999</c:v>
                </c:pt>
                <c:pt idx="64">
                  <c:v>1.399999999999999</c:v>
                </c:pt>
                <c:pt idx="65">
                  <c:v>1.499999999999999</c:v>
                </c:pt>
                <c:pt idx="66">
                  <c:v>1.599999999999999</c:v>
                </c:pt>
                <c:pt idx="67">
                  <c:v>1.699999999999999</c:v>
                </c:pt>
                <c:pt idx="68">
                  <c:v>1.8</c:v>
                </c:pt>
                <c:pt idx="69">
                  <c:v>1.899999999999999</c:v>
                </c:pt>
                <c:pt idx="70">
                  <c:v>2</c:v>
                </c:pt>
                <c:pt idx="71">
                  <c:v>2.099999999999999</c:v>
                </c:pt>
                <c:pt idx="72">
                  <c:v>2.2</c:v>
                </c:pt>
                <c:pt idx="73">
                  <c:v>2.3</c:v>
                </c:pt>
                <c:pt idx="74">
                  <c:v>2.4</c:v>
                </c:pt>
                <c:pt idx="75">
                  <c:v>2.5</c:v>
                </c:pt>
                <c:pt idx="76">
                  <c:v>2.6</c:v>
                </c:pt>
                <c:pt idx="77">
                  <c:v>2.7</c:v>
                </c:pt>
                <c:pt idx="78">
                  <c:v>2.8</c:v>
                </c:pt>
                <c:pt idx="79">
                  <c:v>2.9</c:v>
                </c:pt>
                <c:pt idx="80">
                  <c:v>3.0</c:v>
                </c:pt>
                <c:pt idx="81">
                  <c:v>3.100000000000001</c:v>
                </c:pt>
                <c:pt idx="82">
                  <c:v>3.200000000000001</c:v>
                </c:pt>
                <c:pt idx="83">
                  <c:v>3.300000000000001</c:v>
                </c:pt>
                <c:pt idx="84">
                  <c:v>3.400000000000001</c:v>
                </c:pt>
                <c:pt idx="85">
                  <c:v>3.500000000000001</c:v>
                </c:pt>
                <c:pt idx="86">
                  <c:v>3.600000000000001</c:v>
                </c:pt>
                <c:pt idx="87">
                  <c:v>3.700000000000001</c:v>
                </c:pt>
                <c:pt idx="88">
                  <c:v>3.800000000000001</c:v>
                </c:pt>
                <c:pt idx="89">
                  <c:v>3.900000000000001</c:v>
                </c:pt>
                <c:pt idx="90">
                  <c:v>4.000000000000001</c:v>
                </c:pt>
                <c:pt idx="91">
                  <c:v>4.100000000000001</c:v>
                </c:pt>
                <c:pt idx="92">
                  <c:v>4.2</c:v>
                </c:pt>
                <c:pt idx="93">
                  <c:v>4.3</c:v>
                </c:pt>
                <c:pt idx="94">
                  <c:v>4.399999999999999</c:v>
                </c:pt>
                <c:pt idx="95">
                  <c:v>4.5</c:v>
                </c:pt>
                <c:pt idx="96">
                  <c:v>4.599999999999999</c:v>
                </c:pt>
                <c:pt idx="97">
                  <c:v>4.699999999999997</c:v>
                </c:pt>
                <c:pt idx="98">
                  <c:v>4.799999999999998</c:v>
                </c:pt>
                <c:pt idx="99">
                  <c:v>4.899999999999998</c:v>
                </c:pt>
                <c:pt idx="100">
                  <c:v>4.999999999999997</c:v>
                </c:pt>
              </c:numCache>
            </c:numRef>
          </c:xVal>
          <c:yVal>
            <c:numRef>
              <c:f>Sheet1!$L$1:$L$101</c:f>
              <c:numCache>
                <c:formatCode>General</c:formatCode>
                <c:ptCount val="101"/>
                <c:pt idx="0">
                  <c:v>0.250000031049532</c:v>
                </c:pt>
                <c:pt idx="1">
                  <c:v>0.250000043622964</c:v>
                </c:pt>
                <c:pt idx="2">
                  <c:v>0.250000061287977</c:v>
                </c:pt>
                <c:pt idx="3">
                  <c:v>0.250000086106392</c:v>
                </c:pt>
                <c:pt idx="4">
                  <c:v>0.250000120974963</c:v>
                </c:pt>
                <c:pt idx="5">
                  <c:v>0.250000169963471</c:v>
                </c:pt>
                <c:pt idx="6">
                  <c:v>0.250000238789747</c:v>
                </c:pt>
                <c:pt idx="7">
                  <c:v>0.250000335487037</c:v>
                </c:pt>
                <c:pt idx="8">
                  <c:v>0.250000471341619</c:v>
                </c:pt>
                <c:pt idx="9">
                  <c:v>0.250000662210103</c:v>
                </c:pt>
                <c:pt idx="10">
                  <c:v>0.250000930370156</c:v>
                </c:pt>
                <c:pt idx="11">
                  <c:v>0.250001307120652</c:v>
                </c:pt>
                <c:pt idx="12">
                  <c:v>0.250001836434715</c:v>
                </c:pt>
                <c:pt idx="13">
                  <c:v>0.250002580091969</c:v>
                </c:pt>
                <c:pt idx="14">
                  <c:v>0.250003624888946</c:v>
                </c:pt>
                <c:pt idx="15">
                  <c:v>0.250005092769024</c:v>
                </c:pt>
                <c:pt idx="16">
                  <c:v>0.250007155053894</c:v>
                </c:pt>
                <c:pt idx="17">
                  <c:v>0.250010052436894</c:v>
                </c:pt>
                <c:pt idx="18">
                  <c:v>0.25001412307034</c:v>
                </c:pt>
                <c:pt idx="19">
                  <c:v>0.25001984202234</c:v>
                </c:pt>
                <c:pt idx="20">
                  <c:v>0.250027876702827</c:v>
                </c:pt>
                <c:pt idx="21">
                  <c:v>0.250039164716983</c:v>
                </c:pt>
                <c:pt idx="22">
                  <c:v>0.250055023211228</c:v>
                </c:pt>
                <c:pt idx="23">
                  <c:v>0.250077302431486</c:v>
                </c:pt>
                <c:pt idx="24">
                  <c:v>0.250108601332069</c:v>
                </c:pt>
                <c:pt idx="25">
                  <c:v>0.250152570233541</c:v>
                </c:pt>
                <c:pt idx="26">
                  <c:v>0.250214335525631</c:v>
                </c:pt>
                <c:pt idx="27">
                  <c:v>0.250301095335687</c:v>
                </c:pt>
                <c:pt idx="28">
                  <c:v>0.250422954406519</c:v>
                </c:pt>
                <c:pt idx="29">
                  <c:v>0.250594093103796</c:v>
                </c:pt>
                <c:pt idx="30">
                  <c:v>0.250834402024645</c:v>
                </c:pt>
                <c:pt idx="31">
                  <c:v>0.251171763212747</c:v>
                </c:pt>
                <c:pt idx="32">
                  <c:v>0.251645225017531</c:v>
                </c:pt>
                <c:pt idx="33">
                  <c:v>0.252309403466108</c:v>
                </c:pt>
                <c:pt idx="34">
                  <c:v>0.253240550139934</c:v>
                </c:pt>
                <c:pt idx="35">
                  <c:v>0.254544851118688</c:v>
                </c:pt>
                <c:pt idx="36">
                  <c:v>0.256369647138733</c:v>
                </c:pt>
                <c:pt idx="37">
                  <c:v>0.25891834873329</c:v>
                </c:pt>
                <c:pt idx="38">
                  <c:v>0.262469767080911</c:v>
                </c:pt>
                <c:pt idx="39">
                  <c:v>0.267402203609233</c:v>
                </c:pt>
                <c:pt idx="40">
                  <c:v>0.274221598523838</c:v>
                </c:pt>
                <c:pt idx="41">
                  <c:v>0.28359077728734</c:v>
                </c:pt>
                <c:pt idx="42">
                  <c:v>0.296352599697691</c:v>
                </c:pt>
                <c:pt idx="43">
                  <c:v>0.313532924298052</c:v>
                </c:pt>
                <c:pt idx="44">
                  <c:v>0.336300049034162</c:v>
                </c:pt>
                <c:pt idx="45">
                  <c:v>0.365848948812651</c:v>
                </c:pt>
                <c:pt idx="46">
                  <c:v>0.403180226713068</c:v>
                </c:pt>
                <c:pt idx="47">
                  <c:v>0.44877055040011</c:v>
                </c:pt>
                <c:pt idx="48">
                  <c:v>0.502195976946735</c:v>
                </c:pt>
                <c:pt idx="49">
                  <c:v>0.561857107798444</c:v>
                </c:pt>
                <c:pt idx="50">
                  <c:v>0.624999999999999</c:v>
                </c:pt>
                <c:pt idx="51">
                  <c:v>0.688142892201555</c:v>
                </c:pt>
                <c:pt idx="52">
                  <c:v>0.747804023053264</c:v>
                </c:pt>
                <c:pt idx="53">
                  <c:v>0.801229449599889</c:v>
                </c:pt>
                <c:pt idx="54">
                  <c:v>0.846819773286931</c:v>
                </c:pt>
                <c:pt idx="55">
                  <c:v>0.884151051187349</c:v>
                </c:pt>
                <c:pt idx="56">
                  <c:v>0.913699950965837</c:v>
                </c:pt>
                <c:pt idx="57">
                  <c:v>0.936467075701948</c:v>
                </c:pt>
                <c:pt idx="58">
                  <c:v>0.953647400302309</c:v>
                </c:pt>
                <c:pt idx="59">
                  <c:v>0.96640922271266</c:v>
                </c:pt>
                <c:pt idx="60">
                  <c:v>0.975778401476162</c:v>
                </c:pt>
                <c:pt idx="61">
                  <c:v>0.982597796390767</c:v>
                </c:pt>
                <c:pt idx="62">
                  <c:v>0.987530232919089</c:v>
                </c:pt>
                <c:pt idx="63">
                  <c:v>0.99108165126671</c:v>
                </c:pt>
                <c:pt idx="64">
                  <c:v>0.993630352861267</c:v>
                </c:pt>
                <c:pt idx="65">
                  <c:v>0.995455148881312</c:v>
                </c:pt>
                <c:pt idx="66">
                  <c:v>0.996759449860066</c:v>
                </c:pt>
                <c:pt idx="67">
                  <c:v>0.997690596533892</c:v>
                </c:pt>
                <c:pt idx="68">
                  <c:v>0.998354774982468</c:v>
                </c:pt>
                <c:pt idx="69">
                  <c:v>0.998828236787253</c:v>
                </c:pt>
                <c:pt idx="70">
                  <c:v>0.999165597975355</c:v>
                </c:pt>
                <c:pt idx="71">
                  <c:v>0.999405906896204</c:v>
                </c:pt>
                <c:pt idx="72">
                  <c:v>0.999577045593481</c:v>
                </c:pt>
                <c:pt idx="73">
                  <c:v>0.999698904664313</c:v>
                </c:pt>
                <c:pt idx="74">
                  <c:v>0.999785664474369</c:v>
                </c:pt>
                <c:pt idx="75">
                  <c:v>0.999847429766459</c:v>
                </c:pt>
                <c:pt idx="76">
                  <c:v>0.999891398667931</c:v>
                </c:pt>
                <c:pt idx="77">
                  <c:v>0.999922697568514</c:v>
                </c:pt>
                <c:pt idx="78">
                  <c:v>0.999944976788772</c:v>
                </c:pt>
                <c:pt idx="79">
                  <c:v>0.999960835283017</c:v>
                </c:pt>
                <c:pt idx="80">
                  <c:v>0.999972123297173</c:v>
                </c:pt>
                <c:pt idx="81">
                  <c:v>0.999980157977659</c:v>
                </c:pt>
                <c:pt idx="82">
                  <c:v>0.99998587692966</c:v>
                </c:pt>
                <c:pt idx="83">
                  <c:v>0.999989947563106</c:v>
                </c:pt>
                <c:pt idx="84">
                  <c:v>0.999992844946105</c:v>
                </c:pt>
                <c:pt idx="85">
                  <c:v>0.999994907230977</c:v>
                </c:pt>
                <c:pt idx="86">
                  <c:v>0.999996375111053</c:v>
                </c:pt>
                <c:pt idx="87">
                  <c:v>0.999997419908031</c:v>
                </c:pt>
                <c:pt idx="88">
                  <c:v>0.999998163565285</c:v>
                </c:pt>
                <c:pt idx="89">
                  <c:v>0.999998692879348</c:v>
                </c:pt>
                <c:pt idx="90">
                  <c:v>0.999999069629844</c:v>
                </c:pt>
                <c:pt idx="91">
                  <c:v>0.999999337789897</c:v>
                </c:pt>
                <c:pt idx="92">
                  <c:v>0.999999528658382</c:v>
                </c:pt>
                <c:pt idx="93">
                  <c:v>0.999999664512963</c:v>
                </c:pt>
                <c:pt idx="94">
                  <c:v>0.999999761210253</c:v>
                </c:pt>
                <c:pt idx="95">
                  <c:v>0.999999830036529</c:v>
                </c:pt>
                <c:pt idx="96">
                  <c:v>0.999999879025038</c:v>
                </c:pt>
                <c:pt idx="97">
                  <c:v>0.999999913893608</c:v>
                </c:pt>
                <c:pt idx="98">
                  <c:v>0.999999938712023</c:v>
                </c:pt>
                <c:pt idx="99">
                  <c:v>0.999999956377036</c:v>
                </c:pt>
                <c:pt idx="100">
                  <c:v>0.999999968950468</c:v>
                </c:pt>
              </c:numCache>
            </c:numRef>
          </c:yVal>
          <c:smooth val="1"/>
        </c:ser>
        <c:ser>
          <c:idx val="2"/>
          <c:order val="2"/>
          <c:spPr>
            <a:ln w="58842">
              <a:solidFill>
                <a:srgbClr val="00FFFF"/>
              </a:solidFill>
              <a:prstDash val="solid"/>
            </a:ln>
          </c:spPr>
          <c:marker>
            <c:symbol val="none"/>
          </c:marker>
          <c:xVal>
            <c:numRef>
              <c:f>Sheet1!$J$1:$J$101</c:f>
              <c:numCache>
                <c:formatCode>General</c:formatCode>
                <c:ptCount val="101"/>
                <c:pt idx="0">
                  <c:v>-5.0</c:v>
                </c:pt>
                <c:pt idx="1">
                  <c:v>-4.9</c:v>
                </c:pt>
                <c:pt idx="2">
                  <c:v>-4.800000000000001</c:v>
                </c:pt>
                <c:pt idx="3">
                  <c:v>-4.700000000000001</c:v>
                </c:pt>
                <c:pt idx="4">
                  <c:v>-4.6</c:v>
                </c:pt>
                <c:pt idx="5">
                  <c:v>-4.500000000000002</c:v>
                </c:pt>
                <c:pt idx="6">
                  <c:v>-4.400000000000002</c:v>
                </c:pt>
                <c:pt idx="7">
                  <c:v>-4.300000000000002</c:v>
                </c:pt>
                <c:pt idx="8">
                  <c:v>-4.200000000000003</c:v>
                </c:pt>
                <c:pt idx="9">
                  <c:v>-4.100000000000002</c:v>
                </c:pt>
                <c:pt idx="10">
                  <c:v>-4.000000000000004</c:v>
                </c:pt>
                <c:pt idx="11">
                  <c:v>-3.900000000000003</c:v>
                </c:pt>
                <c:pt idx="12">
                  <c:v>-3.800000000000003</c:v>
                </c:pt>
                <c:pt idx="13">
                  <c:v>-3.700000000000004</c:v>
                </c:pt>
                <c:pt idx="14">
                  <c:v>-3.600000000000003</c:v>
                </c:pt>
                <c:pt idx="15">
                  <c:v>-3.500000000000003</c:v>
                </c:pt>
                <c:pt idx="16">
                  <c:v>-3.400000000000003</c:v>
                </c:pt>
                <c:pt idx="17">
                  <c:v>-3.300000000000003</c:v>
                </c:pt>
                <c:pt idx="18">
                  <c:v>-3.200000000000003</c:v>
                </c:pt>
                <c:pt idx="19">
                  <c:v>-3.100000000000003</c:v>
                </c:pt>
                <c:pt idx="20">
                  <c:v>-3.000000000000003</c:v>
                </c:pt>
                <c:pt idx="21">
                  <c:v>-2.900000000000003</c:v>
                </c:pt>
                <c:pt idx="22">
                  <c:v>-2.800000000000002</c:v>
                </c:pt>
                <c:pt idx="23">
                  <c:v>-2.700000000000003</c:v>
                </c:pt>
                <c:pt idx="24">
                  <c:v>-2.600000000000003</c:v>
                </c:pt>
                <c:pt idx="25">
                  <c:v>-2.500000000000002</c:v>
                </c:pt>
                <c:pt idx="26">
                  <c:v>-2.400000000000002</c:v>
                </c:pt>
                <c:pt idx="27">
                  <c:v>-2.300000000000002</c:v>
                </c:pt>
                <c:pt idx="28">
                  <c:v>-2.200000000000002</c:v>
                </c:pt>
                <c:pt idx="29">
                  <c:v>-2.100000000000002</c:v>
                </c:pt>
                <c:pt idx="30">
                  <c:v>-2.000000000000002</c:v>
                </c:pt>
                <c:pt idx="31">
                  <c:v>-1.900000000000002</c:v>
                </c:pt>
                <c:pt idx="32">
                  <c:v>-1.800000000000002</c:v>
                </c:pt>
                <c:pt idx="33">
                  <c:v>-1.700000000000002</c:v>
                </c:pt>
                <c:pt idx="34">
                  <c:v>-1.600000000000002</c:v>
                </c:pt>
                <c:pt idx="35">
                  <c:v>-1.500000000000001</c:v>
                </c:pt>
                <c:pt idx="36">
                  <c:v>-1.400000000000001</c:v>
                </c:pt>
                <c:pt idx="37">
                  <c:v>-1.300000000000001</c:v>
                </c:pt>
                <c:pt idx="38">
                  <c:v>-1.200000000000001</c:v>
                </c:pt>
                <c:pt idx="39">
                  <c:v>-1.100000000000001</c:v>
                </c:pt>
                <c:pt idx="40">
                  <c:v>-1.000000000000001</c:v>
                </c:pt>
                <c:pt idx="41">
                  <c:v>-0.900000000000001</c:v>
                </c:pt>
                <c:pt idx="42">
                  <c:v>-0.800000000000001</c:v>
                </c:pt>
                <c:pt idx="43">
                  <c:v>-0.700000000000001</c:v>
                </c:pt>
                <c:pt idx="44">
                  <c:v>-0.600000000000001</c:v>
                </c:pt>
                <c:pt idx="45">
                  <c:v>-0.500000000000001</c:v>
                </c:pt>
                <c:pt idx="46">
                  <c:v>-0.400000000000001</c:v>
                </c:pt>
                <c:pt idx="47">
                  <c:v>-0.300000000000001</c:v>
                </c:pt>
                <c:pt idx="48">
                  <c:v>-0.200000000000001</c:v>
                </c:pt>
                <c:pt idx="49">
                  <c:v>-0.100000000000001</c:v>
                </c:pt>
                <c:pt idx="50">
                  <c:v>-1.02695629777827E-15</c:v>
                </c:pt>
                <c:pt idx="51">
                  <c:v>0.099999999999999</c:v>
                </c:pt>
                <c:pt idx="52">
                  <c:v>0.199999999999999</c:v>
                </c:pt>
                <c:pt idx="53">
                  <c:v>0.299999999999999</c:v>
                </c:pt>
                <c:pt idx="54">
                  <c:v>0.399999999999999</c:v>
                </c:pt>
                <c:pt idx="55">
                  <c:v>0.499999999999999</c:v>
                </c:pt>
                <c:pt idx="56">
                  <c:v>0.599999999999999</c:v>
                </c:pt>
                <c:pt idx="57">
                  <c:v>0.699999999999999</c:v>
                </c:pt>
                <c:pt idx="58">
                  <c:v>0.799999999999999</c:v>
                </c:pt>
                <c:pt idx="59">
                  <c:v>0.899999999999999</c:v>
                </c:pt>
                <c:pt idx="60">
                  <c:v>0.999999999999999</c:v>
                </c:pt>
                <c:pt idx="61">
                  <c:v>1.099999999999999</c:v>
                </c:pt>
                <c:pt idx="62">
                  <c:v>1.199999999999999</c:v>
                </c:pt>
                <c:pt idx="63">
                  <c:v>1.299999999999999</c:v>
                </c:pt>
                <c:pt idx="64">
                  <c:v>1.399999999999999</c:v>
                </c:pt>
                <c:pt idx="65">
                  <c:v>1.499999999999999</c:v>
                </c:pt>
                <c:pt idx="66">
                  <c:v>1.599999999999999</c:v>
                </c:pt>
                <c:pt idx="67">
                  <c:v>1.699999999999999</c:v>
                </c:pt>
                <c:pt idx="68">
                  <c:v>1.8</c:v>
                </c:pt>
                <c:pt idx="69">
                  <c:v>1.899999999999999</c:v>
                </c:pt>
                <c:pt idx="70">
                  <c:v>2</c:v>
                </c:pt>
                <c:pt idx="71">
                  <c:v>2.099999999999999</c:v>
                </c:pt>
                <c:pt idx="72">
                  <c:v>2.2</c:v>
                </c:pt>
                <c:pt idx="73">
                  <c:v>2.3</c:v>
                </c:pt>
                <c:pt idx="74">
                  <c:v>2.4</c:v>
                </c:pt>
                <c:pt idx="75">
                  <c:v>2.5</c:v>
                </c:pt>
                <c:pt idx="76">
                  <c:v>2.6</c:v>
                </c:pt>
                <c:pt idx="77">
                  <c:v>2.7</c:v>
                </c:pt>
                <c:pt idx="78">
                  <c:v>2.8</c:v>
                </c:pt>
                <c:pt idx="79">
                  <c:v>2.9</c:v>
                </c:pt>
                <c:pt idx="80">
                  <c:v>3.0</c:v>
                </c:pt>
                <c:pt idx="81">
                  <c:v>3.100000000000001</c:v>
                </c:pt>
                <c:pt idx="82">
                  <c:v>3.200000000000001</c:v>
                </c:pt>
                <c:pt idx="83">
                  <c:v>3.300000000000001</c:v>
                </c:pt>
                <c:pt idx="84">
                  <c:v>3.400000000000001</c:v>
                </c:pt>
                <c:pt idx="85">
                  <c:v>3.500000000000001</c:v>
                </c:pt>
                <c:pt idx="86">
                  <c:v>3.600000000000001</c:v>
                </c:pt>
                <c:pt idx="87">
                  <c:v>3.700000000000001</c:v>
                </c:pt>
                <c:pt idx="88">
                  <c:v>3.800000000000001</c:v>
                </c:pt>
                <c:pt idx="89">
                  <c:v>3.900000000000001</c:v>
                </c:pt>
                <c:pt idx="90">
                  <c:v>4.000000000000001</c:v>
                </c:pt>
                <c:pt idx="91">
                  <c:v>4.100000000000001</c:v>
                </c:pt>
                <c:pt idx="92">
                  <c:v>4.2</c:v>
                </c:pt>
                <c:pt idx="93">
                  <c:v>4.3</c:v>
                </c:pt>
                <c:pt idx="94">
                  <c:v>4.399999999999999</c:v>
                </c:pt>
                <c:pt idx="95">
                  <c:v>4.5</c:v>
                </c:pt>
                <c:pt idx="96">
                  <c:v>4.599999999999999</c:v>
                </c:pt>
                <c:pt idx="97">
                  <c:v>4.699999999999997</c:v>
                </c:pt>
                <c:pt idx="98">
                  <c:v>4.799999999999998</c:v>
                </c:pt>
                <c:pt idx="99">
                  <c:v>4.899999999999998</c:v>
                </c:pt>
                <c:pt idx="100">
                  <c:v>4.999999999999997</c:v>
                </c:pt>
              </c:numCache>
            </c:numRef>
          </c:xVal>
          <c:yVal>
            <c:numRef>
              <c:f>Sheet1!$M$1:$M$101</c:f>
              <c:numCache>
                <c:formatCode>General</c:formatCode>
                <c:ptCount val="101"/>
                <c:pt idx="0">
                  <c:v>0.100130321598483</c:v>
                </c:pt>
                <c:pt idx="1">
                  <c:v>0.10014930394616</c:v>
                </c:pt>
                <c:pt idx="2">
                  <c:v>0.100171050693865</c:v>
                </c:pt>
                <c:pt idx="3">
                  <c:v>0.100195964257035</c:v>
                </c:pt>
                <c:pt idx="4">
                  <c:v>0.100224505579649</c:v>
                </c:pt>
                <c:pt idx="5">
                  <c:v>0.100257202630758</c:v>
                </c:pt>
                <c:pt idx="6">
                  <c:v>0.100294660129437</c:v>
                </c:pt>
                <c:pt idx="7">
                  <c:v>0.100337570674197</c:v>
                </c:pt>
                <c:pt idx="8">
                  <c:v>0.100386727477616</c:v>
                </c:pt>
                <c:pt idx="9">
                  <c:v>0.100443038935021</c:v>
                </c:pt>
                <c:pt idx="10">
                  <c:v>0.100507545287823</c:v>
                </c:pt>
                <c:pt idx="11">
                  <c:v>0.100581437678</c:v>
                </c:pt>
                <c:pt idx="12">
                  <c:v>0.100666079930759</c:v>
                </c:pt>
                <c:pt idx="13">
                  <c:v>0.100763033447968</c:v>
                </c:pt>
                <c:pt idx="14">
                  <c:v>0.100874085646102</c:v>
                </c:pt>
                <c:pt idx="15">
                  <c:v>0.101001282429574</c:v>
                </c:pt>
                <c:pt idx="16">
                  <c:v>0.101146965253989</c:v>
                </c:pt>
                <c:pt idx="17">
                  <c:v>0.101313813404298</c:v>
                </c:pt>
                <c:pt idx="18">
                  <c:v>0.101504892190427</c:v>
                </c:pt>
                <c:pt idx="19">
                  <c:v>0.101723707847687</c:v>
                </c:pt>
                <c:pt idx="20">
                  <c:v>0.101974270021038</c:v>
                </c:pt>
                <c:pt idx="21">
                  <c:v>0.102261162810353</c:v>
                </c:pt>
                <c:pt idx="22">
                  <c:v>0.10258962545722</c:v>
                </c:pt>
                <c:pt idx="23">
                  <c:v>0.102965643860451</c:v>
                </c:pt>
                <c:pt idx="24">
                  <c:v>0.103396054214496</c:v>
                </c:pt>
                <c:pt idx="25">
                  <c:v>0.103888660167921</c:v>
                </c:pt>
                <c:pt idx="26">
                  <c:v>0.104452364991828</c:v>
                </c:pt>
                <c:pt idx="27">
                  <c:v>0.10509732032193</c:v>
                </c:pt>
                <c:pt idx="28">
                  <c:v>0.105835093081043</c:v>
                </c:pt>
                <c:pt idx="29">
                  <c:v>0.106678852185309</c:v>
                </c:pt>
                <c:pt idx="30">
                  <c:v>0.10764357656648</c:v>
                </c:pt>
                <c:pt idx="31">
                  <c:v>0.10874628587685</c:v>
                </c:pt>
                <c:pt idx="32">
                  <c:v>0.110006294947808</c:v>
                </c:pt>
                <c:pt idx="33">
                  <c:v>0.111445492603053</c:v>
                </c:pt>
                <c:pt idx="34">
                  <c:v>0.113088644727733</c:v>
                </c:pt>
                <c:pt idx="35">
                  <c:v>0.114963720497093</c:v>
                </c:pt>
                <c:pt idx="36">
                  <c:v>0.117102239290808</c:v>
                </c:pt>
                <c:pt idx="37">
                  <c:v>0.119539633966199</c:v>
                </c:pt>
                <c:pt idx="38">
                  <c:v>0.122315623726338</c:v>
                </c:pt>
                <c:pt idx="39">
                  <c:v>0.125474586679835</c:v>
                </c:pt>
                <c:pt idx="40">
                  <c:v>0.129065918228605</c:v>
                </c:pt>
                <c:pt idx="41">
                  <c:v>0.133144356530405</c:v>
                </c:pt>
                <c:pt idx="42">
                  <c:v>0.13777025038938</c:v>
                </c:pt>
                <c:pt idx="43">
                  <c:v>0.143009738019204</c:v>
                </c:pt>
                <c:pt idx="44">
                  <c:v>0.148934797296182</c:v>
                </c:pt>
                <c:pt idx="45">
                  <c:v>0.15562311963723</c:v>
                </c:pt>
                <c:pt idx="46">
                  <c:v>0.163157751001712</c:v>
                </c:pt>
                <c:pt idx="47">
                  <c:v>0.171626435551237</c:v>
                </c:pt>
                <c:pt idx="48">
                  <c:v>0.181120591438011</c:v>
                </c:pt>
                <c:pt idx="49">
                  <c:v>0.191733845732905</c:v>
                </c:pt>
                <c:pt idx="50">
                  <c:v>0.203560058840995</c:v>
                </c:pt>
                <c:pt idx="51">
                  <c:v>0.21669078049201</c:v>
                </c:pt>
                <c:pt idx="52">
                  <c:v>0.231212102337062</c:v>
                </c:pt>
                <c:pt idx="53">
                  <c:v>0.247200908905312</c:v>
                </c:pt>
                <c:pt idx="54">
                  <c:v>0.2647205808605</c:v>
                </c:pt>
                <c:pt idx="55">
                  <c:v>0.283816272055682</c:v>
                </c:pt>
                <c:pt idx="56">
                  <c:v>0.304509961924117</c:v>
                </c:pt>
                <c:pt idx="57">
                  <c:v>0.326795570639732</c:v>
                </c:pt>
                <c:pt idx="58">
                  <c:v>0.350634505373706</c:v>
                </c:pt>
                <c:pt idx="59">
                  <c:v>0.375952067149154</c:v>
                </c:pt>
                <c:pt idx="60">
                  <c:v>0.402635172336082</c:v>
                </c:pt>
                <c:pt idx="61">
                  <c:v>0.4305318147149</c:v>
                </c:pt>
                <c:pt idx="62">
                  <c:v>0.459452602403853</c:v>
                </c:pt>
                <c:pt idx="63">
                  <c:v>0.489174547590966</c:v>
                </c:pt>
                <c:pt idx="64">
                  <c:v>0.519447077726953</c:v>
                </c:pt>
                <c:pt idx="65">
                  <c:v>0.55</c:v>
                </c:pt>
                <c:pt idx="66">
                  <c:v>0.580552922273047</c:v>
                </c:pt>
                <c:pt idx="67">
                  <c:v>0.610825452409034</c:v>
                </c:pt>
                <c:pt idx="68">
                  <c:v>0.640547397596147</c:v>
                </c:pt>
                <c:pt idx="69">
                  <c:v>0.669468185285099</c:v>
                </c:pt>
                <c:pt idx="70">
                  <c:v>0.697364827663917</c:v>
                </c:pt>
                <c:pt idx="71">
                  <c:v>0.724047932850846</c:v>
                </c:pt>
                <c:pt idx="72">
                  <c:v>0.749365494626293</c:v>
                </c:pt>
                <c:pt idx="73">
                  <c:v>0.773204429360267</c:v>
                </c:pt>
                <c:pt idx="74">
                  <c:v>0.795490038075883</c:v>
                </c:pt>
                <c:pt idx="75">
                  <c:v>0.816183727944317</c:v>
                </c:pt>
                <c:pt idx="76">
                  <c:v>0.8352794191395</c:v>
                </c:pt>
                <c:pt idx="77">
                  <c:v>0.852799091094688</c:v>
                </c:pt>
                <c:pt idx="78">
                  <c:v>0.868787897662937</c:v>
                </c:pt>
                <c:pt idx="79">
                  <c:v>0.88330921950799</c:v>
                </c:pt>
                <c:pt idx="80">
                  <c:v>0.896439941159005</c:v>
                </c:pt>
                <c:pt idx="81">
                  <c:v>0.908266154267095</c:v>
                </c:pt>
                <c:pt idx="82">
                  <c:v>0.918879408561989</c:v>
                </c:pt>
                <c:pt idx="83">
                  <c:v>0.928373564448763</c:v>
                </c:pt>
                <c:pt idx="84">
                  <c:v>0.936842248998289</c:v>
                </c:pt>
                <c:pt idx="85">
                  <c:v>0.94437688036277</c:v>
                </c:pt>
                <c:pt idx="86">
                  <c:v>0.951065202703818</c:v>
                </c:pt>
                <c:pt idx="87">
                  <c:v>0.956990261980796</c:v>
                </c:pt>
                <c:pt idx="88">
                  <c:v>0.96222974961062</c:v>
                </c:pt>
                <c:pt idx="89">
                  <c:v>0.966855643469596</c:v>
                </c:pt>
                <c:pt idx="90">
                  <c:v>0.970934081771394</c:v>
                </c:pt>
                <c:pt idx="91">
                  <c:v>0.974525413320165</c:v>
                </c:pt>
                <c:pt idx="92">
                  <c:v>0.977684376273662</c:v>
                </c:pt>
                <c:pt idx="93">
                  <c:v>0.9804603660338</c:v>
                </c:pt>
                <c:pt idx="94">
                  <c:v>0.982897760709192</c:v>
                </c:pt>
                <c:pt idx="95">
                  <c:v>0.985036279502906</c:v>
                </c:pt>
                <c:pt idx="96">
                  <c:v>0.986911355272266</c:v>
                </c:pt>
                <c:pt idx="97">
                  <c:v>0.988554507396946</c:v>
                </c:pt>
                <c:pt idx="98">
                  <c:v>0.989993705052192</c:v>
                </c:pt>
                <c:pt idx="99">
                  <c:v>0.99125371412315</c:v>
                </c:pt>
                <c:pt idx="100">
                  <c:v>0.99235642343352</c:v>
                </c:pt>
              </c:numCache>
            </c:numRef>
          </c:yVal>
          <c:smooth val="1"/>
        </c:ser>
        <c:dLbls>
          <c:showLegendKey val="0"/>
          <c:showVal val="0"/>
          <c:showCatName val="0"/>
          <c:showSerName val="0"/>
          <c:showPercent val="0"/>
          <c:showBubbleSize val="0"/>
        </c:dLbls>
        <c:axId val="2115146000"/>
        <c:axId val="2127030320"/>
      </c:scatterChart>
      <c:valAx>
        <c:axId val="2115146000"/>
        <c:scaling>
          <c:orientation val="minMax"/>
          <c:max val="5.0"/>
          <c:min val="-5.0"/>
        </c:scaling>
        <c:delete val="0"/>
        <c:axPos val="b"/>
        <c:title>
          <c:tx>
            <c:rich>
              <a:bodyPr/>
              <a:lstStyle/>
              <a:p>
                <a:pPr>
                  <a:defRPr sz="2432" b="1" i="0" u="none" strike="noStrike" baseline="0">
                    <a:solidFill>
                      <a:srgbClr val="FFFF99"/>
                    </a:solidFill>
                    <a:latin typeface="Book Antiqua"/>
                    <a:ea typeface="Book Antiqua"/>
                    <a:cs typeface="Book Antiqua"/>
                  </a:defRPr>
                </a:pPr>
                <a:r>
                  <a:rPr lang="en-US"/>
                  <a:t>Theta (Proficiency)</a:t>
                </a:r>
              </a:p>
            </c:rich>
          </c:tx>
          <c:layout>
            <c:manualLayout>
              <c:xMode val="edge"/>
              <c:yMode val="edge"/>
              <c:x val="0.388888888888889"/>
              <c:y val="0.895734597156398"/>
            </c:manualLayout>
          </c:layout>
          <c:overlay val="0"/>
          <c:spPr>
            <a:noFill/>
            <a:ln w="39228">
              <a:noFill/>
            </a:ln>
          </c:spPr>
        </c:title>
        <c:numFmt formatCode="General" sourceLinked="1"/>
        <c:majorTickMark val="out"/>
        <c:minorTickMark val="none"/>
        <c:tickLblPos val="nextTo"/>
        <c:spPr>
          <a:ln w="4903">
            <a:solidFill>
              <a:srgbClr val="FFFF99"/>
            </a:solidFill>
            <a:prstDash val="solid"/>
          </a:ln>
        </c:spPr>
        <c:txPr>
          <a:bodyPr rot="0" vert="horz"/>
          <a:lstStyle/>
          <a:p>
            <a:pPr>
              <a:defRPr sz="1660" b="1" i="0" u="none" strike="noStrike" baseline="0">
                <a:solidFill>
                  <a:srgbClr val="FFFFCC"/>
                </a:solidFill>
                <a:latin typeface="Arial"/>
                <a:ea typeface="Arial"/>
                <a:cs typeface="Arial"/>
              </a:defRPr>
            </a:pPr>
            <a:endParaRPr lang="en-US"/>
          </a:p>
        </c:txPr>
        <c:crossAx val="2127030320"/>
        <c:crosses val="autoZero"/>
        <c:crossBetween val="midCat"/>
        <c:majorUnit val="1.0"/>
        <c:minorUnit val="0.5"/>
      </c:valAx>
      <c:valAx>
        <c:axId val="2127030320"/>
        <c:scaling>
          <c:orientation val="minMax"/>
          <c:max val="1.0"/>
        </c:scaling>
        <c:delete val="0"/>
        <c:axPos val="l"/>
        <c:title>
          <c:tx>
            <c:rich>
              <a:bodyPr/>
              <a:lstStyle/>
              <a:p>
                <a:pPr>
                  <a:defRPr sz="2124" b="1" i="0" u="none" strike="noStrike" baseline="0">
                    <a:solidFill>
                      <a:srgbClr val="FFFF99"/>
                    </a:solidFill>
                    <a:latin typeface="Book Antiqua"/>
                    <a:ea typeface="Book Antiqua"/>
                    <a:cs typeface="Book Antiqua"/>
                  </a:defRPr>
                </a:pPr>
                <a:r>
                  <a:rPr lang="en-US"/>
                  <a:t>Probability of Correct Response</a:t>
                </a:r>
              </a:p>
            </c:rich>
          </c:tx>
          <c:layout>
            <c:manualLayout>
              <c:xMode val="edge"/>
              <c:yMode val="edge"/>
              <c:x val="0.0130718954248366"/>
              <c:y val="0.28436018957346"/>
            </c:manualLayout>
          </c:layout>
          <c:overlay val="0"/>
          <c:spPr>
            <a:noFill/>
            <a:ln w="39228">
              <a:noFill/>
            </a:ln>
          </c:spPr>
        </c:title>
        <c:numFmt formatCode="0.0" sourceLinked="0"/>
        <c:majorTickMark val="out"/>
        <c:minorTickMark val="none"/>
        <c:tickLblPos val="nextTo"/>
        <c:spPr>
          <a:ln w="4903">
            <a:solidFill>
              <a:srgbClr val="000000"/>
            </a:solidFill>
            <a:prstDash val="solid"/>
          </a:ln>
        </c:spPr>
        <c:txPr>
          <a:bodyPr rot="0" vert="horz"/>
          <a:lstStyle/>
          <a:p>
            <a:pPr>
              <a:defRPr sz="1660" b="1" i="0" u="none" strike="noStrike" baseline="0">
                <a:solidFill>
                  <a:srgbClr val="FFFFCC"/>
                </a:solidFill>
                <a:latin typeface="Arial"/>
                <a:ea typeface="Arial"/>
                <a:cs typeface="Arial"/>
              </a:defRPr>
            </a:pPr>
            <a:endParaRPr lang="en-US"/>
          </a:p>
        </c:txPr>
        <c:crossAx val="2115146000"/>
        <c:crosses val="autoZero"/>
        <c:crossBetween val="midCat"/>
        <c:majorUnit val="0.1"/>
        <c:minorUnit val="0.1"/>
      </c:valAx>
      <c:spPr>
        <a:solidFill>
          <a:srgbClr val="9999FF"/>
        </a:solidFill>
        <a:ln w="19614">
          <a:solidFill>
            <a:srgbClr val="808080"/>
          </a:solidFill>
          <a:prstDash val="solid"/>
        </a:ln>
      </c:spPr>
    </c:plotArea>
    <c:plotVisOnly val="1"/>
    <c:dispBlanksAs val="gap"/>
    <c:showDLblsOverMax val="0"/>
  </c:chart>
  <c:spPr>
    <a:solidFill>
      <a:srgbClr val="333399"/>
    </a:solidFill>
    <a:ln>
      <a:noFill/>
    </a:ln>
  </c:spPr>
  <c:txPr>
    <a:bodyPr/>
    <a:lstStyle/>
    <a:p>
      <a:pPr>
        <a:defRPr sz="2510" b="0"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923976608187134"/>
          <c:y val="0.0478325859491779"/>
          <c:w val="0.869005847953216"/>
          <c:h val="0.7847533632287"/>
        </c:manualLayout>
      </c:layout>
      <c:scatterChart>
        <c:scatterStyle val="smoothMarker"/>
        <c:varyColors val="0"/>
        <c:ser>
          <c:idx val="0"/>
          <c:order val="0"/>
          <c:spPr>
            <a:ln w="28645">
              <a:solidFill>
                <a:srgbClr val="000080"/>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Sheet1!$B$2:$J$2</c:f>
              <c:numCache>
                <c:formatCode>General</c:formatCode>
                <c:ptCount val="9"/>
                <c:pt idx="0">
                  <c:v>0.061</c:v>
                </c:pt>
                <c:pt idx="1">
                  <c:v>0.454</c:v>
                </c:pt>
                <c:pt idx="2">
                  <c:v>1.354</c:v>
                </c:pt>
                <c:pt idx="3">
                  <c:v>1.317</c:v>
                </c:pt>
                <c:pt idx="4">
                  <c:v>0.549</c:v>
                </c:pt>
                <c:pt idx="5">
                  <c:v>0.159</c:v>
                </c:pt>
                <c:pt idx="6">
                  <c:v>0.041</c:v>
                </c:pt>
                <c:pt idx="7">
                  <c:v>0.01</c:v>
                </c:pt>
                <c:pt idx="8">
                  <c:v>0.003</c:v>
                </c:pt>
              </c:numCache>
            </c:numRef>
          </c:yVal>
          <c:smooth val="1"/>
        </c:ser>
        <c:ser>
          <c:idx val="1"/>
          <c:order val="1"/>
          <c:spPr>
            <a:ln w="28645">
              <a:solidFill>
                <a:srgbClr val="FF00FF"/>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Sheet1!$B$3:$J$3</c:f>
              <c:numCache>
                <c:formatCode>General</c:formatCode>
                <c:ptCount val="9"/>
                <c:pt idx="0">
                  <c:v>0.0</c:v>
                </c:pt>
                <c:pt idx="1">
                  <c:v>0.0</c:v>
                </c:pt>
                <c:pt idx="2">
                  <c:v>0.001</c:v>
                </c:pt>
                <c:pt idx="3">
                  <c:v>0.021</c:v>
                </c:pt>
                <c:pt idx="4">
                  <c:v>0.295</c:v>
                </c:pt>
                <c:pt idx="5">
                  <c:v>1.548</c:v>
                </c:pt>
                <c:pt idx="6">
                  <c:v>1.975</c:v>
                </c:pt>
                <c:pt idx="7">
                  <c:v>0.759</c:v>
                </c:pt>
                <c:pt idx="8">
                  <c:v>0.178</c:v>
                </c:pt>
              </c:numCache>
            </c:numRef>
          </c:yVal>
          <c:smooth val="1"/>
        </c:ser>
        <c:ser>
          <c:idx val="2"/>
          <c:order val="2"/>
          <c:spPr>
            <a:ln w="28645">
              <a:solidFill>
                <a:srgbClr val="FFFF00"/>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Sheet1!$B$4:$J$4</c:f>
              <c:numCache>
                <c:formatCode>General</c:formatCode>
                <c:ptCount val="9"/>
                <c:pt idx="0">
                  <c:v>0.0</c:v>
                </c:pt>
                <c:pt idx="1">
                  <c:v>0.002</c:v>
                </c:pt>
                <c:pt idx="2">
                  <c:v>0.016</c:v>
                </c:pt>
                <c:pt idx="3">
                  <c:v>0.11</c:v>
                </c:pt>
                <c:pt idx="4">
                  <c:v>0.473</c:v>
                </c:pt>
                <c:pt idx="5">
                  <c:v>1.068</c:v>
                </c:pt>
                <c:pt idx="6">
                  <c:v>1.125</c:v>
                </c:pt>
                <c:pt idx="7">
                  <c:v>0.613</c:v>
                </c:pt>
                <c:pt idx="8">
                  <c:v>0.233</c:v>
                </c:pt>
              </c:numCache>
            </c:numRef>
          </c:yVal>
          <c:smooth val="1"/>
        </c:ser>
        <c:ser>
          <c:idx val="3"/>
          <c:order val="3"/>
          <c:spPr>
            <a:ln w="28645">
              <a:solidFill>
                <a:srgbClr val="00FFFF"/>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Sheet1!$B$5:$J$5</c:f>
              <c:numCache>
                <c:formatCode>General</c:formatCode>
                <c:ptCount val="9"/>
                <c:pt idx="0">
                  <c:v>0.033</c:v>
                </c:pt>
                <c:pt idx="1">
                  <c:v>0.207</c:v>
                </c:pt>
                <c:pt idx="2">
                  <c:v>0.722</c:v>
                </c:pt>
                <c:pt idx="3">
                  <c:v>1.135</c:v>
                </c:pt>
                <c:pt idx="4">
                  <c:v>0.804</c:v>
                </c:pt>
                <c:pt idx="5">
                  <c:v>0.341</c:v>
                </c:pt>
                <c:pt idx="6">
                  <c:v>0.116</c:v>
                </c:pt>
                <c:pt idx="7">
                  <c:v>0.036</c:v>
                </c:pt>
                <c:pt idx="8">
                  <c:v>0.011</c:v>
                </c:pt>
              </c:numCache>
            </c:numRef>
          </c:yVal>
          <c:smooth val="1"/>
        </c:ser>
        <c:ser>
          <c:idx val="4"/>
          <c:order val="4"/>
          <c:spPr>
            <a:ln w="28645">
              <a:solidFill>
                <a:srgbClr val="800080"/>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Sheet1!$B$6:$J$6</c:f>
              <c:numCache>
                <c:formatCode>General</c:formatCode>
                <c:ptCount val="9"/>
                <c:pt idx="0">
                  <c:v>0.039</c:v>
                </c:pt>
                <c:pt idx="1">
                  <c:v>0.214</c:v>
                </c:pt>
                <c:pt idx="2">
                  <c:v>0.661</c:v>
                </c:pt>
                <c:pt idx="3">
                  <c:v>0.954</c:v>
                </c:pt>
                <c:pt idx="4">
                  <c:v>0.668</c:v>
                </c:pt>
                <c:pt idx="5">
                  <c:v>0.296</c:v>
                </c:pt>
                <c:pt idx="6">
                  <c:v>0.107</c:v>
                </c:pt>
                <c:pt idx="7">
                  <c:v>0.036</c:v>
                </c:pt>
                <c:pt idx="8">
                  <c:v>0.012</c:v>
                </c:pt>
              </c:numCache>
            </c:numRef>
          </c:yVal>
          <c:smooth val="1"/>
        </c:ser>
        <c:ser>
          <c:idx val="5"/>
          <c:order val="5"/>
          <c:spPr>
            <a:ln w="28645">
              <a:solidFill>
                <a:srgbClr val="800000"/>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Sheet1!$B$7:$J$7</c:f>
              <c:numCache>
                <c:formatCode>General</c:formatCode>
                <c:ptCount val="9"/>
                <c:pt idx="0">
                  <c:v>0.006</c:v>
                </c:pt>
                <c:pt idx="1">
                  <c:v>0.065</c:v>
                </c:pt>
                <c:pt idx="2">
                  <c:v>0.423</c:v>
                </c:pt>
                <c:pt idx="3">
                  <c:v>1.282</c:v>
                </c:pt>
                <c:pt idx="4">
                  <c:v>1.487</c:v>
                </c:pt>
                <c:pt idx="5">
                  <c:v>0.734</c:v>
                </c:pt>
                <c:pt idx="6">
                  <c:v>0.234</c:v>
                </c:pt>
                <c:pt idx="7">
                  <c:v>0.065</c:v>
                </c:pt>
                <c:pt idx="8">
                  <c:v>0.017</c:v>
                </c:pt>
              </c:numCache>
            </c:numRef>
          </c:yVal>
          <c:smooth val="1"/>
        </c:ser>
        <c:ser>
          <c:idx val="6"/>
          <c:order val="6"/>
          <c:spPr>
            <a:ln w="28645">
              <a:solidFill>
                <a:srgbClr val="008080"/>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Sheet1!$B$8:$J$8</c:f>
              <c:numCache>
                <c:formatCode>General</c:formatCode>
                <c:ptCount val="9"/>
                <c:pt idx="0">
                  <c:v>0.0</c:v>
                </c:pt>
                <c:pt idx="1">
                  <c:v>0.001</c:v>
                </c:pt>
                <c:pt idx="2">
                  <c:v>0.01</c:v>
                </c:pt>
                <c:pt idx="3">
                  <c:v>0.106</c:v>
                </c:pt>
                <c:pt idx="4">
                  <c:v>0.602</c:v>
                </c:pt>
                <c:pt idx="5">
                  <c:v>1.325</c:v>
                </c:pt>
                <c:pt idx="6">
                  <c:v>1.028</c:v>
                </c:pt>
                <c:pt idx="7">
                  <c:v>0.401</c:v>
                </c:pt>
                <c:pt idx="8">
                  <c:v>0.119</c:v>
                </c:pt>
              </c:numCache>
            </c:numRef>
          </c:yVal>
          <c:smooth val="1"/>
        </c:ser>
        <c:ser>
          <c:idx val="7"/>
          <c:order val="7"/>
          <c:spPr>
            <a:ln w="28645">
              <a:solidFill>
                <a:srgbClr val="C0C0C0"/>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Sheet1!$B$9:$J$9</c:f>
              <c:numCache>
                <c:formatCode>General</c:formatCode>
                <c:ptCount val="9"/>
                <c:pt idx="0">
                  <c:v>0.0</c:v>
                </c:pt>
                <c:pt idx="1">
                  <c:v>0.004</c:v>
                </c:pt>
                <c:pt idx="2">
                  <c:v>0.05</c:v>
                </c:pt>
                <c:pt idx="3">
                  <c:v>0.383</c:v>
                </c:pt>
                <c:pt idx="4">
                  <c:v>1.254</c:v>
                </c:pt>
                <c:pt idx="5">
                  <c:v>1.398</c:v>
                </c:pt>
                <c:pt idx="6">
                  <c:v>0.642</c:v>
                </c:pt>
                <c:pt idx="7">
                  <c:v>0.195</c:v>
                </c:pt>
                <c:pt idx="8">
                  <c:v>0.052</c:v>
                </c:pt>
              </c:numCache>
            </c:numRef>
          </c:yVal>
          <c:smooth val="1"/>
        </c:ser>
        <c:ser>
          <c:idx val="8"/>
          <c:order val="8"/>
          <c:spPr>
            <a:ln w="28645">
              <a:solidFill>
                <a:srgbClr val="00CCFF"/>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Sheet1!$B$10:$J$10</c:f>
              <c:numCache>
                <c:formatCode>General</c:formatCode>
                <c:ptCount val="9"/>
                <c:pt idx="0">
                  <c:v>0.164</c:v>
                </c:pt>
                <c:pt idx="1">
                  <c:v>0.564</c:v>
                </c:pt>
                <c:pt idx="2">
                  <c:v>1.005</c:v>
                </c:pt>
                <c:pt idx="3">
                  <c:v>0.88</c:v>
                </c:pt>
                <c:pt idx="4">
                  <c:v>0.448</c:v>
                </c:pt>
                <c:pt idx="5">
                  <c:v>0.173</c:v>
                </c:pt>
                <c:pt idx="6">
                  <c:v>0.06</c:v>
                </c:pt>
                <c:pt idx="7">
                  <c:v>0.02</c:v>
                </c:pt>
                <c:pt idx="8">
                  <c:v>0.007</c:v>
                </c:pt>
              </c:numCache>
            </c:numRef>
          </c:yVal>
          <c:smooth val="1"/>
        </c:ser>
        <c:ser>
          <c:idx val="9"/>
          <c:order val="9"/>
          <c:spPr>
            <a:ln w="28645">
              <a:solidFill>
                <a:srgbClr val="CCFFFF"/>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Sheet1!$B$11:$J$11</c:f>
              <c:numCache>
                <c:formatCode>General</c:formatCode>
                <c:ptCount val="9"/>
                <c:pt idx="0">
                  <c:v>0.105</c:v>
                </c:pt>
                <c:pt idx="1">
                  <c:v>0.352</c:v>
                </c:pt>
                <c:pt idx="2">
                  <c:v>0.697</c:v>
                </c:pt>
                <c:pt idx="3">
                  <c:v>0.765</c:v>
                </c:pt>
                <c:pt idx="4">
                  <c:v>0.501</c:v>
                </c:pt>
                <c:pt idx="5">
                  <c:v>0.239</c:v>
                </c:pt>
                <c:pt idx="6">
                  <c:v>0.097</c:v>
                </c:pt>
                <c:pt idx="7">
                  <c:v>0.037</c:v>
                </c:pt>
                <c:pt idx="8">
                  <c:v>0.014</c:v>
                </c:pt>
              </c:numCache>
            </c:numRef>
          </c:yVal>
          <c:smooth val="1"/>
        </c:ser>
        <c:ser>
          <c:idx val="10"/>
          <c:order val="10"/>
          <c:spPr>
            <a:ln w="9548">
              <a:solidFill>
                <a:srgbClr val="CCFFCC"/>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Sheet1!$B$12:$J$12</c:f>
              <c:numCache>
                <c:formatCode>General</c:formatCode>
                <c:ptCount val="9"/>
              </c:numCache>
            </c:numRef>
          </c:yVal>
          <c:smooth val="1"/>
        </c:ser>
        <c:ser>
          <c:idx val="11"/>
          <c:order val="11"/>
          <c:spPr>
            <a:ln w="9548">
              <a:solidFill>
                <a:srgbClr val="FFFF99"/>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Sheet1!$B$13:$J$13</c:f>
              <c:numCache>
                <c:formatCode>General</c:formatCode>
                <c:ptCount val="9"/>
              </c:numCache>
            </c:numRef>
          </c:yVal>
          <c:smooth val="1"/>
        </c:ser>
        <c:ser>
          <c:idx val="12"/>
          <c:order val="12"/>
          <c:spPr>
            <a:ln w="9548">
              <a:solidFill>
                <a:srgbClr val="99CCFF"/>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Sheet1!$B$14:$J$14</c:f>
              <c:numCache>
                <c:formatCode>General</c:formatCode>
                <c:ptCount val="9"/>
              </c:numCache>
            </c:numRef>
          </c:yVal>
          <c:smooth val="1"/>
        </c:ser>
        <c:ser>
          <c:idx val="13"/>
          <c:order val="13"/>
          <c:spPr>
            <a:ln w="9548">
              <a:solidFill>
                <a:srgbClr val="FF99CC"/>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Sheet1!$B$15:$J$15</c:f>
              <c:numCache>
                <c:formatCode>General</c:formatCode>
                <c:ptCount val="9"/>
              </c:numCache>
            </c:numRef>
          </c:yVal>
          <c:smooth val="1"/>
        </c:ser>
        <c:ser>
          <c:idx val="14"/>
          <c:order val="14"/>
          <c:spPr>
            <a:ln w="9548">
              <a:solidFill>
                <a:srgbClr val="CC99FF"/>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Sheet1!$B$16:$J$16</c:f>
              <c:numCache>
                <c:formatCode>General</c:formatCode>
                <c:ptCount val="9"/>
              </c:numCache>
            </c:numRef>
          </c:yVal>
          <c:smooth val="1"/>
        </c:ser>
        <c:ser>
          <c:idx val="15"/>
          <c:order val="15"/>
          <c:spPr>
            <a:ln w="9548">
              <a:solidFill>
                <a:srgbClr val="FFCC99"/>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Sheet1!$B$17:$J$17</c:f>
              <c:numCache>
                <c:formatCode>General</c:formatCode>
                <c:ptCount val="9"/>
              </c:numCache>
            </c:numRef>
          </c:yVal>
          <c:smooth val="1"/>
        </c:ser>
        <c:ser>
          <c:idx val="16"/>
          <c:order val="16"/>
          <c:spPr>
            <a:ln w="9548">
              <a:solidFill>
                <a:srgbClr val="3366FF"/>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Sheet1!$B$18:$J$18</c:f>
              <c:numCache>
                <c:formatCode>General</c:formatCode>
                <c:ptCount val="9"/>
              </c:numCache>
            </c:numRef>
          </c:yVal>
          <c:smooth val="1"/>
        </c:ser>
        <c:ser>
          <c:idx val="17"/>
          <c:order val="17"/>
          <c:spPr>
            <a:ln w="9548">
              <a:solidFill>
                <a:srgbClr val="33CCCC"/>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Sheet1!$B$19:$J$19</c:f>
              <c:numCache>
                <c:formatCode>General</c:formatCode>
                <c:ptCount val="9"/>
              </c:numCache>
            </c:numRef>
          </c:yVal>
          <c:smooth val="1"/>
        </c:ser>
        <c:ser>
          <c:idx val="18"/>
          <c:order val="18"/>
          <c:spPr>
            <a:ln w="9548">
              <a:solidFill>
                <a:srgbClr val="99CC00"/>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Sheet1!$B$20:$J$20</c:f>
              <c:numCache>
                <c:formatCode>General</c:formatCode>
                <c:ptCount val="9"/>
              </c:numCache>
            </c:numRef>
          </c:yVal>
          <c:smooth val="1"/>
        </c:ser>
        <c:ser>
          <c:idx val="19"/>
          <c:order val="19"/>
          <c:spPr>
            <a:ln w="9548">
              <a:solidFill>
                <a:srgbClr val="FFCC00"/>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Sheet1!$B$21:$J$21</c:f>
              <c:numCache>
                <c:formatCode>General</c:formatCode>
                <c:ptCount val="9"/>
              </c:numCache>
            </c:numRef>
          </c:yVal>
          <c:smooth val="1"/>
        </c:ser>
        <c:ser>
          <c:idx val="20"/>
          <c:order val="20"/>
          <c:spPr>
            <a:ln w="28645">
              <a:solidFill>
                <a:srgbClr val="FF9900"/>
              </a:solidFill>
              <a:prstDash val="solid"/>
            </a:ln>
          </c:spPr>
          <c:marker>
            <c:symbol val="none"/>
          </c:marker>
          <c:xVal>
            <c:numRef>
              <c:f>Sheet1!$B$1:$J$1</c:f>
              <c:numCache>
                <c:formatCode>General</c:formatCode>
                <c:ptCount val="9"/>
                <c:pt idx="0">
                  <c:v>-2.0</c:v>
                </c:pt>
                <c:pt idx="1">
                  <c:v>-1.5</c:v>
                </c:pt>
                <c:pt idx="2">
                  <c:v>-1.0</c:v>
                </c:pt>
                <c:pt idx="3">
                  <c:v>-0.5</c:v>
                </c:pt>
                <c:pt idx="4">
                  <c:v>0.0</c:v>
                </c:pt>
                <c:pt idx="5">
                  <c:v>0.5</c:v>
                </c:pt>
                <c:pt idx="6">
                  <c:v>1.0</c:v>
                </c:pt>
                <c:pt idx="7">
                  <c:v>1.5</c:v>
                </c:pt>
                <c:pt idx="8">
                  <c:v>2.0</c:v>
                </c:pt>
              </c:numCache>
            </c:numRef>
          </c:xVal>
          <c:yVal>
            <c:numRef>
              <c:f>Sheet1!$B$22:$J$22</c:f>
              <c:numCache>
                <c:formatCode>General</c:formatCode>
                <c:ptCount val="9"/>
                <c:pt idx="0">
                  <c:v>0.408</c:v>
                </c:pt>
                <c:pt idx="1">
                  <c:v>1.863</c:v>
                </c:pt>
                <c:pt idx="2">
                  <c:v>4.939</c:v>
                </c:pt>
                <c:pt idx="3">
                  <c:v>6.952999999999998</c:v>
                </c:pt>
                <c:pt idx="4">
                  <c:v>7.081000000000002</c:v>
                </c:pt>
                <c:pt idx="5">
                  <c:v>7.281000000000001</c:v>
                </c:pt>
                <c:pt idx="6">
                  <c:v>5.425000000000001</c:v>
                </c:pt>
                <c:pt idx="7">
                  <c:v>2.172</c:v>
                </c:pt>
                <c:pt idx="8">
                  <c:v>0.646</c:v>
                </c:pt>
              </c:numCache>
            </c:numRef>
          </c:yVal>
          <c:smooth val="1"/>
        </c:ser>
        <c:dLbls>
          <c:showLegendKey val="0"/>
          <c:showVal val="0"/>
          <c:showCatName val="0"/>
          <c:showSerName val="0"/>
          <c:showPercent val="0"/>
          <c:showBubbleSize val="0"/>
        </c:dLbls>
        <c:axId val="2134926816"/>
        <c:axId val="2125963984"/>
      </c:scatterChart>
      <c:valAx>
        <c:axId val="2134926816"/>
        <c:scaling>
          <c:orientation val="minMax"/>
        </c:scaling>
        <c:delete val="0"/>
        <c:axPos val="b"/>
        <c:title>
          <c:tx>
            <c:rich>
              <a:bodyPr/>
              <a:lstStyle/>
              <a:p>
                <a:pPr>
                  <a:defRPr sz="1335" b="1" i="0" u="none" strike="noStrike" baseline="0">
                    <a:solidFill>
                      <a:srgbClr val="000000"/>
                    </a:solidFill>
                    <a:latin typeface="Arial"/>
                    <a:ea typeface="Arial"/>
                    <a:cs typeface="Arial"/>
                  </a:defRPr>
                </a:pPr>
                <a:r>
                  <a:rPr lang="en-US" baseline="0" dirty="0">
                    <a:solidFill>
                      <a:srgbClr val="FFFF99"/>
                    </a:solidFill>
                  </a:rPr>
                  <a:t>Theta</a:t>
                </a:r>
              </a:p>
            </c:rich>
          </c:tx>
          <c:layout>
            <c:manualLayout>
              <c:xMode val="edge"/>
              <c:yMode val="edge"/>
              <c:x val="0.483040935672515"/>
              <c:y val="0.919282511210762"/>
            </c:manualLayout>
          </c:layout>
          <c:overlay val="0"/>
          <c:spPr>
            <a:noFill/>
            <a:ln w="19097">
              <a:noFill/>
            </a:ln>
          </c:spPr>
        </c:title>
        <c:numFmt formatCode="0.0" sourceLinked="0"/>
        <c:majorTickMark val="out"/>
        <c:minorTickMark val="none"/>
        <c:tickLblPos val="nextTo"/>
        <c:spPr>
          <a:ln w="2387">
            <a:solidFill>
              <a:srgbClr val="000000"/>
            </a:solidFill>
            <a:prstDash val="solid"/>
          </a:ln>
        </c:spPr>
        <c:txPr>
          <a:bodyPr rot="0" vert="horz"/>
          <a:lstStyle/>
          <a:p>
            <a:pPr>
              <a:defRPr sz="1335" b="0" i="0" u="none" strike="noStrike" baseline="0">
                <a:solidFill>
                  <a:srgbClr val="FFFF99"/>
                </a:solidFill>
                <a:latin typeface="Arial"/>
                <a:ea typeface="Arial"/>
                <a:cs typeface="Arial"/>
              </a:defRPr>
            </a:pPr>
            <a:endParaRPr lang="en-US"/>
          </a:p>
        </c:txPr>
        <c:crossAx val="2125963984"/>
        <c:crosses val="autoZero"/>
        <c:crossBetween val="midCat"/>
        <c:majorUnit val="0.5"/>
        <c:minorUnit val="0.25"/>
      </c:valAx>
      <c:valAx>
        <c:axId val="2125963984"/>
        <c:scaling>
          <c:orientation val="minMax"/>
          <c:min val="0.0"/>
        </c:scaling>
        <c:delete val="0"/>
        <c:axPos val="l"/>
        <c:title>
          <c:tx>
            <c:rich>
              <a:bodyPr/>
              <a:lstStyle/>
              <a:p>
                <a:pPr>
                  <a:defRPr sz="1335" b="1" i="0" u="none" strike="noStrike" baseline="0">
                    <a:solidFill>
                      <a:srgbClr val="000000"/>
                    </a:solidFill>
                    <a:latin typeface="Arial"/>
                    <a:ea typeface="Arial"/>
                    <a:cs typeface="Arial"/>
                  </a:defRPr>
                </a:pPr>
                <a:r>
                  <a:rPr lang="en-US" dirty="0">
                    <a:solidFill>
                      <a:srgbClr val="FFFF99"/>
                    </a:solidFill>
                  </a:rPr>
                  <a:t>Information</a:t>
                </a:r>
              </a:p>
            </c:rich>
          </c:tx>
          <c:layout>
            <c:manualLayout>
              <c:xMode val="edge"/>
              <c:yMode val="edge"/>
              <c:x val="0.0128654970760234"/>
              <c:y val="0.331838565022422"/>
            </c:manualLayout>
          </c:layout>
          <c:overlay val="0"/>
          <c:spPr>
            <a:noFill/>
            <a:ln w="19097">
              <a:noFill/>
            </a:ln>
          </c:spPr>
        </c:title>
        <c:numFmt formatCode="General" sourceLinked="1"/>
        <c:majorTickMark val="out"/>
        <c:minorTickMark val="none"/>
        <c:tickLblPos val="nextTo"/>
        <c:spPr>
          <a:ln w="2387">
            <a:solidFill>
              <a:srgbClr val="000000"/>
            </a:solidFill>
            <a:prstDash val="solid"/>
          </a:ln>
        </c:spPr>
        <c:txPr>
          <a:bodyPr rot="0" vert="horz"/>
          <a:lstStyle/>
          <a:p>
            <a:pPr>
              <a:defRPr sz="1335" b="0" i="0" u="none" strike="noStrike" baseline="0">
                <a:solidFill>
                  <a:srgbClr val="FFFF99"/>
                </a:solidFill>
                <a:latin typeface="Arial"/>
                <a:ea typeface="Arial"/>
                <a:cs typeface="Arial"/>
              </a:defRPr>
            </a:pPr>
            <a:endParaRPr lang="en-US"/>
          </a:p>
        </c:txPr>
        <c:crossAx val="2134926816"/>
        <c:crosses val="autoZero"/>
        <c:crossBetween val="midCat"/>
      </c:valAx>
      <c:spPr>
        <a:solidFill>
          <a:srgbClr val="3366FF"/>
        </a:solidFill>
        <a:ln w="19097">
          <a:solidFill>
            <a:srgbClr val="FFC000"/>
          </a:solidFill>
          <a:prstDash val="solid"/>
        </a:ln>
      </c:spPr>
    </c:plotArea>
    <c:plotVisOnly val="1"/>
    <c:dispBlanksAs val="gap"/>
    <c:showDLblsOverMax val="0"/>
  </c:chart>
  <c:spPr>
    <a:solidFill>
      <a:srgbClr val="3366FF"/>
    </a:solidFill>
    <a:ln w="2387">
      <a:solidFill>
        <a:srgbClr val="000000"/>
      </a:solidFill>
      <a:prstDash val="solid"/>
    </a:ln>
  </c:spPr>
  <c:txPr>
    <a:bodyPr/>
    <a:lstStyle/>
    <a:p>
      <a:pPr>
        <a:defRPr sz="1335"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 Id="rId3" Type="http://schemas.openxmlformats.org/officeDocument/2006/relationships/image" Target="../media/image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wmf"/><Relationship Id="rId2" Type="http://schemas.openxmlformats.org/officeDocument/2006/relationships/image" Target="../media/image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6.wmf"/><Relationship Id="rId2" Type="http://schemas.openxmlformats.org/officeDocument/2006/relationships/image" Target="../media/image7.wmf"/><Relationship Id="rId3" Type="http://schemas.openxmlformats.org/officeDocument/2006/relationships/image" Target="../media/image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atin typeface="Times New Roman" charset="0"/>
                <a:ea typeface="ＭＳ Ｐゴシック" charset="0"/>
                <a:cs typeface="+mn-cs"/>
              </a:defRPr>
            </a:lvl1pPr>
          </a:lstStyle>
          <a:p>
            <a:pPr>
              <a:defRPr/>
            </a:pPr>
            <a:endParaRPr lang="en-US"/>
          </a:p>
        </p:txBody>
      </p:sp>
      <p:sp>
        <p:nvSpPr>
          <p:cNvPr id="7171" name="Rectangle 1027"/>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atin typeface="Times New Roman" charset="0"/>
                <a:ea typeface="ＭＳ Ｐゴシック" charset="0"/>
                <a:cs typeface="+mn-cs"/>
              </a:defRPr>
            </a:lvl1pPr>
          </a:lstStyle>
          <a:p>
            <a:pPr>
              <a:defRPr/>
            </a:pPr>
            <a:endParaRPr lang="en-US"/>
          </a:p>
        </p:txBody>
      </p:sp>
      <p:sp>
        <p:nvSpPr>
          <p:cNvPr id="7172"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7173" name="Rectangle 1029"/>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1030"/>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atin typeface="Times New Roman" charset="0"/>
                <a:ea typeface="ＭＳ Ｐゴシック" charset="0"/>
                <a:cs typeface="+mn-cs"/>
              </a:defRPr>
            </a:lvl1pPr>
          </a:lstStyle>
          <a:p>
            <a:pPr>
              <a:defRPr/>
            </a:pPr>
            <a:endParaRPr lang="en-US"/>
          </a:p>
        </p:txBody>
      </p:sp>
      <p:sp>
        <p:nvSpPr>
          <p:cNvPr id="7175" name="Rectangle 1031"/>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8CFC6E8C-62E5-4F14-B284-9F2EABDDBE66}" type="slidenum">
              <a:rPr lang="en-US" altLang="en-US"/>
              <a:pPr/>
              <a:t>‹#›</a:t>
            </a:fld>
            <a:endParaRPr lang="en-US" altLang="en-US"/>
          </a:p>
        </p:txBody>
      </p:sp>
    </p:spTree>
    <p:extLst>
      <p:ext uri="{BB962C8B-B14F-4D97-AF65-F5344CB8AC3E}">
        <p14:creationId xmlns:p14="http://schemas.microsoft.com/office/powerpoint/2010/main" val="16981038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84C363CF-158D-4240-BFD3-AB61F92F2F71}" type="slidenum">
              <a:rPr lang="en-US" altLang="en-US" sz="1200"/>
              <a:pPr eaLnBrk="1" hangingPunct="1"/>
              <a:t>1</a:t>
            </a:fld>
            <a:endParaRPr lang="en-US" altLang="en-US" sz="1200" dirty="0"/>
          </a:p>
        </p:txBody>
      </p:sp>
      <p:sp>
        <p:nvSpPr>
          <p:cNvPr id="135170" name="Rectangle 2"/>
          <p:cNvSpPr>
            <a:spLocks noGrp="1" noRot="1" noChangeAspect="1" noChangeArrowheads="1" noTextEdit="1"/>
          </p:cNvSpPr>
          <p:nvPr>
            <p:ph type="sldImg"/>
          </p:nvPr>
        </p:nvSpPr>
        <p:spPr>
          <a:solidFill>
            <a:srgbClr val="FFFFFF"/>
          </a:solidFill>
          <a:ln/>
          <a:extLst>
            <a:ext uri="{FAA26D3D-D897-4be2-8F04-BA451C77F1D7}">
              <ma14:placeholderFlag xmlns:ma14="http://schemas.microsoft.com/office/mac/drawingml/2011/main" val="1"/>
            </a:ext>
          </a:extLst>
        </p:spPr>
      </p:sp>
      <p:sp>
        <p:nvSpPr>
          <p:cNvPr id="135171"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smtClean="0">
                <a:latin typeface="Times New Roman" panose="02020603050405020304" pitchFamily="18" charset="0"/>
                <a:ea typeface="ＭＳ Ｐゴシック" panose="020B0600070205080204" pitchFamily="34" charset="-128"/>
              </a:rPr>
              <a:t>1.Purpose of test determines what content is included, what statistical characteristics are desirable (e.g., range of difficulty), what kinds of validity studies are needed.</a:t>
            </a:r>
          </a:p>
          <a:p>
            <a:pPr eaLnBrk="1" hangingPunct="1"/>
            <a:r>
              <a:rPr lang="en-US" altLang="en-US" dirty="0" smtClean="0">
                <a:latin typeface="Times New Roman" panose="02020603050405020304" pitchFamily="18" charset="0"/>
                <a:ea typeface="ＭＳ Ｐゴシック" panose="020B0600070205080204" pitchFamily="34" charset="-128"/>
              </a:rPr>
              <a:t>2.See Crocker and Algina for discussion (p. 68-71)</a:t>
            </a:r>
          </a:p>
          <a:p>
            <a:pPr eaLnBrk="1" hangingPunct="1"/>
            <a:r>
              <a:rPr lang="en-US" altLang="en-US" dirty="0" smtClean="0">
                <a:latin typeface="Times New Roman" panose="02020603050405020304" pitchFamily="18" charset="0"/>
                <a:ea typeface="ＭＳ Ｐゴシック" panose="020B0600070205080204" pitchFamily="34" charset="-128"/>
              </a:rPr>
              <a:t>3.Specify content areas and levels of cognitive complexity (e.g., Bloom</a:t>
            </a:r>
            <a:r>
              <a:rPr lang="ja-JP" altLang="en-US" smtClean="0">
                <a:latin typeface="Arial" panose="020B0604020202020204" pitchFamily="34" charset="0"/>
                <a:ea typeface="ＭＳ Ｐゴシック" panose="020B0600070205080204" pitchFamily="34" charset="-128"/>
              </a:rPr>
              <a:t>’</a:t>
            </a:r>
            <a:r>
              <a:rPr lang="en-US" altLang="ja-JP" dirty="0" smtClean="0">
                <a:latin typeface="Times New Roman" panose="02020603050405020304" pitchFamily="18" charset="0"/>
                <a:ea typeface="ＭＳ Ｐゴシック" panose="020B0600070205080204" pitchFamily="34" charset="-128"/>
              </a:rPr>
              <a:t>s taxonomy) – two-way table</a:t>
            </a:r>
          </a:p>
          <a:p>
            <a:pPr eaLnBrk="1" hangingPunct="1"/>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4075126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72461D7-D639-42EC-91BC-85CADD6E6572}" type="slidenum">
              <a:rPr lang="en-US" altLang="en-US"/>
              <a:pPr/>
              <a:t>14</a:t>
            </a:fld>
            <a:endParaRPr lang="en-US" altLang="en-US" dirty="0"/>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pPr marL="228600" indent="-228600">
              <a:buFontTx/>
              <a:buAutoNum type="arabicPeriod" startAt="3"/>
            </a:pPr>
            <a:r>
              <a:rPr lang="en-US" altLang="en-US" dirty="0"/>
              <a:t>Includes tests like reading readiness at kindergarten, and Advanced Placement tests for college. Could also include IQ tests (Wechsler, Stanford Binet) or other tests for placement of students in special </a:t>
            </a:r>
            <a:r>
              <a:rPr lang="en-US" altLang="en-US" dirty="0" err="1"/>
              <a:t>ed</a:t>
            </a:r>
            <a:r>
              <a:rPr lang="en-US" altLang="en-US" dirty="0"/>
              <a:t> classes. IQ tests for this purpose controversial because minorities tend to be over-represented in lower level classes.</a:t>
            </a:r>
          </a:p>
          <a:p>
            <a:pPr marL="228600" indent="-228600">
              <a:buFontTx/>
              <a:buAutoNum type="arabicPeriod" startAt="3"/>
            </a:pPr>
            <a:r>
              <a:rPr lang="en-US" altLang="en-US" dirty="0"/>
              <a:t>Both NRT and CRT used for accountability purposes. CRTs could be minimal competency tests</a:t>
            </a:r>
          </a:p>
        </p:txBody>
      </p:sp>
    </p:spTree>
    <p:extLst>
      <p:ext uri="{BB962C8B-B14F-4D97-AF65-F5344CB8AC3E}">
        <p14:creationId xmlns:p14="http://schemas.microsoft.com/office/powerpoint/2010/main" val="565799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5A7BC432-C081-4846-A899-C1DA121F2C55}" type="slidenum">
              <a:rPr lang="en-US" altLang="en-US"/>
              <a:pPr/>
              <a:t>15</a:t>
            </a:fld>
            <a:endParaRPr lang="en-US" alt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altLang="en-US"/>
              <a:t>3. Certification differs from licensure in that certification is voluntary and is often used to certify competence beyond the minimal, whereas licensure is a legal requirement for practice.</a:t>
            </a:r>
          </a:p>
        </p:txBody>
      </p:sp>
    </p:spTree>
    <p:extLst>
      <p:ext uri="{BB962C8B-B14F-4D97-AF65-F5344CB8AC3E}">
        <p14:creationId xmlns:p14="http://schemas.microsoft.com/office/powerpoint/2010/main" val="623198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5A7BC432-C081-4846-A899-C1DA121F2C55}" type="slidenum">
              <a:rPr lang="en-US" altLang="en-US"/>
              <a:pPr/>
              <a:t>16</a:t>
            </a:fld>
            <a:endParaRPr lang="en-US" alt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altLang="en-US"/>
              <a:t>3. Certification differs from licensure in that certification is voluntary and is often used to certify competence beyond the minimal, whereas licensure is a legal requirement for practice.</a:t>
            </a:r>
          </a:p>
        </p:txBody>
      </p:sp>
    </p:spTree>
    <p:extLst>
      <p:ext uri="{BB962C8B-B14F-4D97-AF65-F5344CB8AC3E}">
        <p14:creationId xmlns:p14="http://schemas.microsoft.com/office/powerpoint/2010/main" val="2874190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5A7BC432-C081-4846-A899-C1DA121F2C55}" type="slidenum">
              <a:rPr lang="en-US" altLang="en-US"/>
              <a:pPr/>
              <a:t>17</a:t>
            </a:fld>
            <a:endParaRPr lang="en-US" alt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altLang="en-US"/>
              <a:t>3. Certification differs from licensure in that certification is voluntary and is often used to certify competence beyond the minimal, whereas licensure is a legal requirement for practice.</a:t>
            </a:r>
          </a:p>
        </p:txBody>
      </p:sp>
    </p:spTree>
    <p:extLst>
      <p:ext uri="{BB962C8B-B14F-4D97-AF65-F5344CB8AC3E}">
        <p14:creationId xmlns:p14="http://schemas.microsoft.com/office/powerpoint/2010/main" val="3051892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FC6E8C-62E5-4F14-B284-9F2EABDDBE66}" type="slidenum">
              <a:rPr lang="en-US" altLang="en-US" smtClean="0"/>
              <a:pPr/>
              <a:t>56</a:t>
            </a:fld>
            <a:endParaRPr lang="en-US" altLang="en-US" dirty="0"/>
          </a:p>
        </p:txBody>
      </p:sp>
    </p:spTree>
    <p:extLst>
      <p:ext uri="{BB962C8B-B14F-4D97-AF65-F5344CB8AC3E}">
        <p14:creationId xmlns:p14="http://schemas.microsoft.com/office/powerpoint/2010/main" val="159446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55AEE8D-659B-4B2D-96CE-A3A7F65E856E}" type="slidenum">
              <a:rPr lang="en-US" altLang="en-US"/>
              <a:pPr/>
              <a:t>‹#›</a:t>
            </a:fld>
            <a:endParaRPr lang="en-US" altLang="en-US"/>
          </a:p>
        </p:txBody>
      </p:sp>
    </p:spTree>
    <p:extLst>
      <p:ext uri="{BB962C8B-B14F-4D97-AF65-F5344CB8AC3E}">
        <p14:creationId xmlns:p14="http://schemas.microsoft.com/office/powerpoint/2010/main" val="1831791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62028A1-01DC-41D6-AE74-318E09C8E901}" type="slidenum">
              <a:rPr lang="en-US" altLang="en-US"/>
              <a:pPr/>
              <a:t>‹#›</a:t>
            </a:fld>
            <a:endParaRPr lang="en-US" altLang="en-US"/>
          </a:p>
        </p:txBody>
      </p:sp>
    </p:spTree>
    <p:extLst>
      <p:ext uri="{BB962C8B-B14F-4D97-AF65-F5344CB8AC3E}">
        <p14:creationId xmlns:p14="http://schemas.microsoft.com/office/powerpoint/2010/main" val="3415646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7F244AD-2DE0-4948-816D-21D886F0D9C9}" type="slidenum">
              <a:rPr lang="en-US" altLang="en-US"/>
              <a:pPr/>
              <a:t>‹#›</a:t>
            </a:fld>
            <a:endParaRPr lang="en-US" altLang="en-US"/>
          </a:p>
        </p:txBody>
      </p:sp>
    </p:spTree>
    <p:extLst>
      <p:ext uri="{BB962C8B-B14F-4D97-AF65-F5344CB8AC3E}">
        <p14:creationId xmlns:p14="http://schemas.microsoft.com/office/powerpoint/2010/main" val="1672156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4188B01-2926-4452-AC78-171E48705EBB}" type="slidenum">
              <a:rPr lang="en-US" altLang="en-US"/>
              <a:pPr/>
              <a:t>‹#›</a:t>
            </a:fld>
            <a:endParaRPr lang="en-US" altLang="en-US"/>
          </a:p>
        </p:txBody>
      </p:sp>
    </p:spTree>
    <p:extLst>
      <p:ext uri="{BB962C8B-B14F-4D97-AF65-F5344CB8AC3E}">
        <p14:creationId xmlns:p14="http://schemas.microsoft.com/office/powerpoint/2010/main" val="5170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8FE62C9-EB25-448D-95AB-8E25FABB9660}" type="slidenum">
              <a:rPr lang="en-US" altLang="en-US"/>
              <a:pPr/>
              <a:t>‹#›</a:t>
            </a:fld>
            <a:endParaRPr lang="en-US" altLang="en-US"/>
          </a:p>
        </p:txBody>
      </p:sp>
    </p:spTree>
    <p:extLst>
      <p:ext uri="{BB962C8B-B14F-4D97-AF65-F5344CB8AC3E}">
        <p14:creationId xmlns:p14="http://schemas.microsoft.com/office/powerpoint/2010/main" val="255381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65D85A8-2259-4236-B724-62F0C7F8C040}" type="slidenum">
              <a:rPr lang="en-US" altLang="en-US"/>
              <a:pPr/>
              <a:t>‹#›</a:t>
            </a:fld>
            <a:endParaRPr lang="en-US" altLang="en-US"/>
          </a:p>
        </p:txBody>
      </p:sp>
    </p:spTree>
    <p:extLst>
      <p:ext uri="{BB962C8B-B14F-4D97-AF65-F5344CB8AC3E}">
        <p14:creationId xmlns:p14="http://schemas.microsoft.com/office/powerpoint/2010/main" val="1311709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F6A5139F-346B-4D1A-9645-6072C2197E14}" type="slidenum">
              <a:rPr lang="en-US" altLang="en-US"/>
              <a:pPr/>
              <a:t>‹#›</a:t>
            </a:fld>
            <a:endParaRPr lang="en-US" altLang="en-US"/>
          </a:p>
        </p:txBody>
      </p:sp>
    </p:spTree>
    <p:extLst>
      <p:ext uri="{BB962C8B-B14F-4D97-AF65-F5344CB8AC3E}">
        <p14:creationId xmlns:p14="http://schemas.microsoft.com/office/powerpoint/2010/main" val="575752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8E07D913-2B55-4F8A-AA2D-F9271BE5F5A1}" type="slidenum">
              <a:rPr lang="en-US" altLang="en-US"/>
              <a:pPr/>
              <a:t>‹#›</a:t>
            </a:fld>
            <a:endParaRPr lang="en-US" altLang="en-US"/>
          </a:p>
        </p:txBody>
      </p:sp>
    </p:spTree>
    <p:extLst>
      <p:ext uri="{BB962C8B-B14F-4D97-AF65-F5344CB8AC3E}">
        <p14:creationId xmlns:p14="http://schemas.microsoft.com/office/powerpoint/2010/main" val="403508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302773AB-0816-4959-BF53-8D8706878631}" type="slidenum">
              <a:rPr lang="en-US" altLang="en-US"/>
              <a:pPr/>
              <a:t>‹#›</a:t>
            </a:fld>
            <a:endParaRPr lang="en-US" altLang="en-US"/>
          </a:p>
        </p:txBody>
      </p:sp>
    </p:spTree>
    <p:extLst>
      <p:ext uri="{BB962C8B-B14F-4D97-AF65-F5344CB8AC3E}">
        <p14:creationId xmlns:p14="http://schemas.microsoft.com/office/powerpoint/2010/main" val="1217568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900869C-11CA-402E-AE53-24EB2F86F631}" type="slidenum">
              <a:rPr lang="en-US" altLang="en-US"/>
              <a:pPr/>
              <a:t>‹#›</a:t>
            </a:fld>
            <a:endParaRPr lang="en-US" altLang="en-US"/>
          </a:p>
        </p:txBody>
      </p:sp>
    </p:spTree>
    <p:extLst>
      <p:ext uri="{BB962C8B-B14F-4D97-AF65-F5344CB8AC3E}">
        <p14:creationId xmlns:p14="http://schemas.microsoft.com/office/powerpoint/2010/main" val="3803641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4DAF717-416E-4013-AC71-038FC4E9E4B9}" type="slidenum">
              <a:rPr lang="en-US" altLang="en-US"/>
              <a:pPr/>
              <a:t>‹#›</a:t>
            </a:fld>
            <a:endParaRPr lang="en-US" altLang="en-US"/>
          </a:p>
        </p:txBody>
      </p:sp>
    </p:spTree>
    <p:extLst>
      <p:ext uri="{BB962C8B-B14F-4D97-AF65-F5344CB8AC3E}">
        <p14:creationId xmlns:p14="http://schemas.microsoft.com/office/powerpoint/2010/main" val="13898715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atin typeface="Times New Roman" charset="0"/>
                <a:ea typeface="ＭＳ Ｐゴシック"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atin typeface="Times New Roman" charset="0"/>
                <a:ea typeface="ＭＳ Ｐゴシック"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DE1CE4F6-07FC-4E9B-8A62-C0A4F997CC0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Times New Roman"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Times New Roman"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Times New Roman"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Times New Roman"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Times New Roman" charset="0"/>
          <a:ea typeface="ＭＳ Ｐゴシック" charset="0"/>
        </a:defRPr>
      </a:lvl6pPr>
      <a:lvl7pPr marL="914400" algn="ctr" rtl="0" fontAlgn="base">
        <a:spcBef>
          <a:spcPct val="0"/>
        </a:spcBef>
        <a:spcAft>
          <a:spcPct val="0"/>
        </a:spcAft>
        <a:defRPr sz="4400">
          <a:solidFill>
            <a:schemeClr val="tx2"/>
          </a:solidFill>
          <a:latin typeface="Times New Roman" charset="0"/>
          <a:ea typeface="ＭＳ Ｐゴシック" charset="0"/>
        </a:defRPr>
      </a:lvl7pPr>
      <a:lvl8pPr marL="1371600" algn="ctr" rtl="0" fontAlgn="base">
        <a:spcBef>
          <a:spcPct val="0"/>
        </a:spcBef>
        <a:spcAft>
          <a:spcPct val="0"/>
        </a:spcAft>
        <a:defRPr sz="4400">
          <a:solidFill>
            <a:schemeClr val="tx2"/>
          </a:solidFill>
          <a:latin typeface="Times New Roman" charset="0"/>
          <a:ea typeface="ＭＳ Ｐゴシック" charset="0"/>
        </a:defRPr>
      </a:lvl8pPr>
      <a:lvl9pPr marL="1828800" algn="ctr" rtl="0" fontAlgn="base">
        <a:spcBef>
          <a:spcPct val="0"/>
        </a:spcBef>
        <a:spcAft>
          <a:spcPct val="0"/>
        </a:spcAft>
        <a:defRPr sz="44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8.bin"/><Relationship Id="rId4" Type="http://schemas.openxmlformats.org/officeDocument/2006/relationships/image" Target="../media/image1.wmf"/><Relationship Id="rId1" Type="http://schemas.openxmlformats.org/officeDocument/2006/relationships/vmlDrawing" Target="../drawings/vmlDrawing8.vml"/><Relationship Id="rId2"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9.bin"/><Relationship Id="rId4" Type="http://schemas.openxmlformats.org/officeDocument/2006/relationships/image" Target="../media/image1.wmf"/><Relationship Id="rId1" Type="http://schemas.openxmlformats.org/officeDocument/2006/relationships/vmlDrawing" Target="../drawings/vmlDrawing9.vml"/><Relationship Id="rId2"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4" Type="http://schemas.openxmlformats.org/officeDocument/2006/relationships/image" Target="../media/image1.wmf"/><Relationship Id="rId1" Type="http://schemas.openxmlformats.org/officeDocument/2006/relationships/vmlDrawing" Target="../drawings/vmlDrawing10.vml"/><Relationship Id="rId2"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1.bin"/><Relationship Id="rId4" Type="http://schemas.openxmlformats.org/officeDocument/2006/relationships/image" Target="../media/image2.wmf"/><Relationship Id="rId5" Type="http://schemas.openxmlformats.org/officeDocument/2006/relationships/oleObject" Target="../embeddings/oleObject12.bin"/><Relationship Id="rId6" Type="http://schemas.openxmlformats.org/officeDocument/2006/relationships/image" Target="../media/image3.wmf"/><Relationship Id="rId7" Type="http://schemas.openxmlformats.org/officeDocument/2006/relationships/oleObject" Target="../embeddings/oleObject13.bin"/><Relationship Id="rId8" Type="http://schemas.openxmlformats.org/officeDocument/2006/relationships/image" Target="../media/image4.wmf"/><Relationship Id="rId1" Type="http://schemas.openxmlformats.org/officeDocument/2006/relationships/vmlDrawing" Target="../drawings/vmlDrawing11.vml"/><Relationship Id="rId2"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4.bin"/><Relationship Id="rId4" Type="http://schemas.openxmlformats.org/officeDocument/2006/relationships/image" Target="../media/image5.wmf"/><Relationship Id="rId5" Type="http://schemas.openxmlformats.org/officeDocument/2006/relationships/oleObject" Target="../embeddings/oleObject15.bin"/><Relationship Id="rId6" Type="http://schemas.openxmlformats.org/officeDocument/2006/relationships/image" Target="../media/image1.wmf"/><Relationship Id="rId7" Type="http://schemas.openxmlformats.org/officeDocument/2006/relationships/image" Target="../media/image7.png"/><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1.wmf"/><Relationship Id="rId1" Type="http://schemas.openxmlformats.org/officeDocument/2006/relationships/vmlDrawing" Target="../drawings/vmlDrawing2.vml"/><Relationship Id="rId2"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6.bin"/><Relationship Id="rId4" Type="http://schemas.openxmlformats.org/officeDocument/2006/relationships/image" Target="../media/image6.wmf"/><Relationship Id="rId5" Type="http://schemas.openxmlformats.org/officeDocument/2006/relationships/oleObject" Target="../embeddings/oleObject17.bin"/><Relationship Id="rId6" Type="http://schemas.openxmlformats.org/officeDocument/2006/relationships/image" Target="../media/image7.wmf"/><Relationship Id="rId7" Type="http://schemas.openxmlformats.org/officeDocument/2006/relationships/oleObject" Target="../embeddings/oleObject18.bin"/><Relationship Id="rId8" Type="http://schemas.openxmlformats.org/officeDocument/2006/relationships/image" Target="../media/image8.wmf"/><Relationship Id="rId1" Type="http://schemas.openxmlformats.org/officeDocument/2006/relationships/vmlDrawing" Target="../drawings/vmlDrawing13.vml"/><Relationship Id="rId2"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1.wmf"/><Relationship Id="rId1" Type="http://schemas.openxmlformats.org/officeDocument/2006/relationships/vmlDrawing" Target="../drawings/vmlDrawing3.vml"/><Relationship Id="rId2"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19.bin"/><Relationship Id="rId5" Type="http://schemas.openxmlformats.org/officeDocument/2006/relationships/image" Target="../media/image1.wmf"/><Relationship Id="rId1" Type="http://schemas.openxmlformats.org/officeDocument/2006/relationships/vmlDrawing" Target="../drawings/vmlDrawing14.vml"/><Relationship Id="rId2"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1.wmf"/><Relationship Id="rId1" Type="http://schemas.openxmlformats.org/officeDocument/2006/relationships/vmlDrawing" Target="../drawings/vmlDrawing4.vml"/><Relationship Id="rId2"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20.bin"/><Relationship Id="rId4" Type="http://schemas.openxmlformats.org/officeDocument/2006/relationships/image" Target="../media/image1.wmf"/><Relationship Id="rId1" Type="http://schemas.openxmlformats.org/officeDocument/2006/relationships/vmlDrawing" Target="../drawings/vmlDrawing15.vml"/><Relationship Id="rId2"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21.bin"/><Relationship Id="rId4" Type="http://schemas.openxmlformats.org/officeDocument/2006/relationships/image" Target="../media/image1.wmf"/><Relationship Id="rId1" Type="http://schemas.openxmlformats.org/officeDocument/2006/relationships/vmlDrawing" Target="../drawings/vmlDrawing16.vml"/><Relationship Id="rId2"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22.bin"/><Relationship Id="rId4" Type="http://schemas.openxmlformats.org/officeDocument/2006/relationships/image" Target="../media/image1.wmf"/><Relationship Id="rId1" Type="http://schemas.openxmlformats.org/officeDocument/2006/relationships/vmlDrawing" Target="../drawings/vmlDrawing17.vml"/><Relationship Id="rId2"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23.bin"/><Relationship Id="rId4" Type="http://schemas.openxmlformats.org/officeDocument/2006/relationships/image" Target="../media/image1.wmf"/><Relationship Id="rId1" Type="http://schemas.openxmlformats.org/officeDocument/2006/relationships/vmlDrawing" Target="../drawings/vmlDrawing18.vml"/><Relationship Id="rId2"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24.bin"/><Relationship Id="rId4" Type="http://schemas.openxmlformats.org/officeDocument/2006/relationships/image" Target="../media/image1.wmf"/><Relationship Id="rId1" Type="http://schemas.openxmlformats.org/officeDocument/2006/relationships/vmlDrawing" Target="../drawings/vmlDrawing19.vml"/><Relationship Id="rId2"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25.bin"/><Relationship Id="rId4" Type="http://schemas.openxmlformats.org/officeDocument/2006/relationships/image" Target="../media/image1.wmf"/><Relationship Id="rId1" Type="http://schemas.openxmlformats.org/officeDocument/2006/relationships/vmlDrawing" Target="../drawings/vmlDrawing20.vml"/><Relationship Id="rId2"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image" Target="../media/image1.wmf"/><Relationship Id="rId1" Type="http://schemas.openxmlformats.org/officeDocument/2006/relationships/vmlDrawing" Target="../drawings/vmlDrawing5.vml"/><Relationship Id="rId2"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26.bin"/><Relationship Id="rId4" Type="http://schemas.openxmlformats.org/officeDocument/2006/relationships/image" Target="../media/image1.wmf"/><Relationship Id="rId1" Type="http://schemas.openxmlformats.org/officeDocument/2006/relationships/vmlDrawing" Target="../drawings/vmlDrawing21.vml"/><Relationship Id="rId2"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27.bin"/><Relationship Id="rId4" Type="http://schemas.openxmlformats.org/officeDocument/2006/relationships/image" Target="../media/image1.wmf"/><Relationship Id="rId1" Type="http://schemas.openxmlformats.org/officeDocument/2006/relationships/vmlDrawing" Target="../drawings/vmlDrawing22.vml"/><Relationship Id="rId2"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3" Type="http://schemas.openxmlformats.org/officeDocument/2006/relationships/oleObject" Target="../embeddings/oleObject28.bin"/><Relationship Id="rId4" Type="http://schemas.openxmlformats.org/officeDocument/2006/relationships/image" Target="../media/image1.wmf"/><Relationship Id="rId1" Type="http://schemas.openxmlformats.org/officeDocument/2006/relationships/vmlDrawing" Target="../drawings/vmlDrawing23.vml"/><Relationship Id="rId2"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3" Type="http://schemas.openxmlformats.org/officeDocument/2006/relationships/oleObject" Target="../embeddings/oleObject29.bin"/><Relationship Id="rId4" Type="http://schemas.openxmlformats.org/officeDocument/2006/relationships/image" Target="../media/image1.wmf"/><Relationship Id="rId1" Type="http://schemas.openxmlformats.org/officeDocument/2006/relationships/vmlDrawing" Target="../drawings/vmlDrawing24.vml"/><Relationship Id="rId2"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3" Type="http://schemas.openxmlformats.org/officeDocument/2006/relationships/oleObject" Target="../embeddings/oleObject30.bin"/><Relationship Id="rId4" Type="http://schemas.openxmlformats.org/officeDocument/2006/relationships/image" Target="../media/image1.wmf"/><Relationship Id="rId1" Type="http://schemas.openxmlformats.org/officeDocument/2006/relationships/vmlDrawing" Target="../drawings/vmlDrawing25.vml"/><Relationship Id="rId2"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3" Type="http://schemas.openxmlformats.org/officeDocument/2006/relationships/oleObject" Target="../embeddings/oleObject31.bin"/><Relationship Id="rId4" Type="http://schemas.openxmlformats.org/officeDocument/2006/relationships/image" Target="../media/image1.wmf"/><Relationship Id="rId1" Type="http://schemas.openxmlformats.org/officeDocument/2006/relationships/vmlDrawing" Target="../drawings/vmlDrawing26.vml"/><Relationship Id="rId2"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image" Target="../media/image1.wmf"/><Relationship Id="rId1" Type="http://schemas.openxmlformats.org/officeDocument/2006/relationships/vmlDrawing" Target="../drawings/vmlDrawing6.vml"/><Relationship Id="rId2"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3" Type="http://schemas.openxmlformats.org/officeDocument/2006/relationships/oleObject" Target="../embeddings/oleObject32.bin"/><Relationship Id="rId4" Type="http://schemas.openxmlformats.org/officeDocument/2006/relationships/image" Target="../media/image1.wmf"/><Relationship Id="rId1" Type="http://schemas.openxmlformats.org/officeDocument/2006/relationships/vmlDrawing" Target="../drawings/vmlDrawing27.vml"/><Relationship Id="rId2"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33.bin"/><Relationship Id="rId4" Type="http://schemas.openxmlformats.org/officeDocument/2006/relationships/image" Target="../media/image1.wmf"/><Relationship Id="rId1" Type="http://schemas.openxmlformats.org/officeDocument/2006/relationships/vmlDrawing" Target="../drawings/vmlDrawing28.vml"/><Relationship Id="rId2"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7.bin"/><Relationship Id="rId4" Type="http://schemas.openxmlformats.org/officeDocument/2006/relationships/image" Target="../media/image1.wmf"/><Relationship Id="rId1" Type="http://schemas.openxmlformats.org/officeDocument/2006/relationships/vmlDrawing" Target="../drawings/vmlDrawing7.vml"/><Relationship Id="rId2"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685800" y="533400"/>
            <a:ext cx="8229600" cy="6019800"/>
          </a:xfrm>
        </p:spPr>
        <p:txBody>
          <a:bodyPr/>
          <a:lstStyle/>
          <a:p>
            <a:pPr eaLnBrk="1" hangingPunct="1"/>
            <a:r>
              <a:rPr lang="en-US" altLang="en-US" sz="4000" b="1" dirty="0" smtClean="0">
                <a:solidFill>
                  <a:srgbClr val="FFFFCC"/>
                </a:solidFill>
                <a:latin typeface="Calibri" panose="020F0502020204030204" pitchFamily="34" charset="0"/>
              </a:rPr>
              <a:t>FUTURE OF ASSESSMENT IN INDIA CHALLENGES AND SOLUTIONS</a:t>
            </a:r>
            <a:r>
              <a:rPr lang="en-US" altLang="en-US" sz="4000" b="1" dirty="0" smtClean="0">
                <a:solidFill>
                  <a:srgbClr val="FFFFCC"/>
                </a:solidFill>
              </a:rPr>
              <a:t/>
            </a:r>
            <a:br>
              <a:rPr lang="en-US" altLang="en-US" sz="4000" b="1" dirty="0" smtClean="0">
                <a:solidFill>
                  <a:srgbClr val="FFFFCC"/>
                </a:solidFill>
              </a:rPr>
            </a:br>
            <a:r>
              <a:rPr lang="en-US" altLang="en-US" sz="4000" b="1" dirty="0" smtClean="0">
                <a:solidFill>
                  <a:srgbClr val="FFFFCC"/>
                </a:solidFill>
              </a:rPr>
              <a:t/>
            </a:r>
            <a:br>
              <a:rPr lang="en-US" altLang="en-US" sz="4000" b="1" dirty="0" smtClean="0">
                <a:solidFill>
                  <a:srgbClr val="FFFFCC"/>
                </a:solidFill>
              </a:rPr>
            </a:br>
            <a:r>
              <a:rPr lang="en-US" altLang="en-US" sz="3200" b="1" dirty="0" smtClean="0">
                <a:solidFill>
                  <a:srgbClr val="FFFFCC"/>
                </a:solidFill>
                <a:latin typeface="Calibri" panose="020F0502020204030204" pitchFamily="34" charset="0"/>
              </a:rPr>
              <a:t>HARIHARAN SWAMINATHAN</a:t>
            </a:r>
            <a:br>
              <a:rPr lang="en-US" altLang="en-US" sz="3200" b="1" dirty="0" smtClean="0">
                <a:solidFill>
                  <a:srgbClr val="FFFFCC"/>
                </a:solidFill>
                <a:latin typeface="Calibri" panose="020F0502020204030204" pitchFamily="34" charset="0"/>
              </a:rPr>
            </a:br>
            <a:r>
              <a:rPr lang="en-US" altLang="en-US" sz="3200" b="1" dirty="0" smtClean="0">
                <a:solidFill>
                  <a:srgbClr val="FFFFCC"/>
                </a:solidFill>
                <a:latin typeface="Calibri" panose="020F0502020204030204" pitchFamily="34" charset="0"/>
              </a:rPr>
              <a:t>UNIVERSITY OF CONNECTICUT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990600"/>
          </a:xfrm>
        </p:spPr>
        <p:txBody>
          <a:bodyPr/>
          <a:lstStyle/>
          <a:p>
            <a:pPr eaLnBrk="1" hangingPunct="1">
              <a:defRPr/>
            </a:pPr>
            <a:r>
              <a:rPr lang="en-US" sz="3200" b="1" dirty="0" smtClean="0">
                <a:solidFill>
                  <a:srgbClr val="FFFFCC"/>
                </a:solidFill>
                <a:latin typeface="Calibri" panose="020F0502020204030204" pitchFamily="34" charset="0"/>
                <a:cs typeface="+mj-cs"/>
              </a:rPr>
              <a:t>Testing in India </a:t>
            </a:r>
          </a:p>
        </p:txBody>
      </p:sp>
      <p:sp>
        <p:nvSpPr>
          <p:cNvPr id="2051" name="Text Box 3"/>
          <p:cNvSpPr txBox="1">
            <a:spLocks noChangeArrowheads="1"/>
          </p:cNvSpPr>
          <p:nvPr/>
        </p:nvSpPr>
        <p:spPr bwMode="auto">
          <a:xfrm>
            <a:off x="419746" y="1295400"/>
            <a:ext cx="81534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marL="342900" indent="-342900" eaLnBrk="1" hangingPunct="1">
              <a:spcBef>
                <a:spcPct val="50000"/>
              </a:spcBef>
              <a:buFont typeface="Arial" panose="020B0604020202020204" pitchFamily="34" charset="0"/>
              <a:buChar char="•"/>
            </a:pPr>
            <a:r>
              <a:rPr lang="en-US" b="1" dirty="0" smtClean="0">
                <a:solidFill>
                  <a:srgbClr val="FFFFCC"/>
                </a:solidFill>
                <a:latin typeface="Calibri" panose="020F0502020204030204" pitchFamily="34" charset="0"/>
                <a:ea typeface="Calibri" panose="020F0502020204030204" pitchFamily="34" charset="0"/>
                <a:cs typeface="Arial" panose="020B0604020202020204" pitchFamily="34" charset="0"/>
              </a:rPr>
              <a:t>Some of the selection examinations in India are perhaps the most grueling and most selective in the world.</a:t>
            </a:r>
          </a:p>
          <a:p>
            <a:pPr marL="341313" indent="-341313" eaLnBrk="1" hangingPunct="1">
              <a:spcBef>
                <a:spcPct val="50000"/>
              </a:spcBef>
            </a:pPr>
            <a:r>
              <a:rPr lang="en-US" b="1" dirty="0" smtClean="0">
                <a:solidFill>
                  <a:srgbClr val="FFFFCC"/>
                </a:solidFill>
                <a:latin typeface="Calibri" panose="020F0502020204030204" pitchFamily="34" charset="0"/>
                <a:ea typeface="Calibri" panose="020F0502020204030204" pitchFamily="34" charset="0"/>
                <a:cs typeface="Arial" panose="020B0604020202020204" pitchFamily="34" charset="0"/>
              </a:rPr>
              <a:t>     -- IAS Examination:  of the 450,000 candidates, 1200 selected  (.3% )</a:t>
            </a:r>
          </a:p>
          <a:p>
            <a:pPr marL="341313" indent="-341313" eaLnBrk="1" hangingPunct="1">
              <a:spcBef>
                <a:spcPct val="50000"/>
              </a:spcBef>
            </a:pPr>
            <a:r>
              <a:rPr lang="en-US" b="1" dirty="0" smtClean="0">
                <a:solidFill>
                  <a:srgbClr val="FFFFCC"/>
                </a:solidFill>
                <a:latin typeface="Calibri" panose="020F0502020204030204" pitchFamily="34" charset="0"/>
                <a:ea typeface="Calibri" panose="020F0502020204030204" pitchFamily="34" charset="0"/>
                <a:cs typeface="Arial" panose="020B0604020202020204" pitchFamily="34" charset="0"/>
              </a:rPr>
              <a:t>	--  IIT Joint Entrance examination: of the 500,000 applicants           only  about 10,000 are selected for admission (2%)</a:t>
            </a:r>
          </a:p>
          <a:p>
            <a:pPr marL="341313" indent="-341313" eaLnBrk="1" hangingPunct="1">
              <a:spcBef>
                <a:spcPct val="50000"/>
              </a:spcBef>
              <a:buFont typeface="Arial" panose="020B0604020202020204" pitchFamily="34" charset="0"/>
              <a:buChar char="•"/>
            </a:pPr>
            <a:r>
              <a:rPr lang="en-US" b="1" dirty="0" smtClean="0">
                <a:solidFill>
                  <a:srgbClr val="FFFFCC"/>
                </a:solidFill>
                <a:latin typeface="Calibri" panose="020F0502020204030204" pitchFamily="34" charset="0"/>
              </a:rPr>
              <a:t>According to the scientific advisor to the previous prime minister, C.N.R. Rao,  “India has an examination system but not an education system.” </a:t>
            </a:r>
          </a:p>
          <a:p>
            <a:pPr marL="341313" indent="-341313" eaLnBrk="1" hangingPunct="1">
              <a:spcBef>
                <a:spcPct val="50000"/>
              </a:spcBef>
              <a:buFont typeface="Arial" panose="020B0604020202020204" pitchFamily="34" charset="0"/>
              <a:buChar char="•"/>
            </a:pPr>
            <a:r>
              <a:rPr lang="en-US" b="1" dirty="0" smtClean="0">
                <a:solidFill>
                  <a:srgbClr val="FFFFCC"/>
                </a:solidFill>
                <a:latin typeface="Calibri" panose="020F0502020204030204" pitchFamily="34" charset="0"/>
                <a:ea typeface="Calibri" panose="020F0502020204030204" pitchFamily="34" charset="0"/>
                <a:cs typeface="Arial" panose="020B0604020202020204" pitchFamily="34" charset="0"/>
              </a:rPr>
              <a:t>Another criticism levelled against the examination system is that they promote intensive coaching with little regard for a properly grounded knowledge base.</a:t>
            </a:r>
            <a:endParaRPr lang="en-US" b="1" dirty="0" smtClean="0">
              <a:solidFill>
                <a:srgbClr val="FFFFCC"/>
              </a:solidFill>
              <a:latin typeface="Calibri" panose="020F0502020204030204" pitchFamily="34" charset="0"/>
            </a:endParaRPr>
          </a:p>
        </p:txBody>
      </p:sp>
      <p:graphicFrame>
        <p:nvGraphicFramePr>
          <p:cNvPr id="16387"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52284"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2717602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990600"/>
          </a:xfrm>
        </p:spPr>
        <p:txBody>
          <a:bodyPr/>
          <a:lstStyle/>
          <a:p>
            <a:pPr eaLnBrk="1" hangingPunct="1">
              <a:defRPr/>
            </a:pPr>
            <a:r>
              <a:rPr lang="en-US" sz="3200" b="1" dirty="0" smtClean="0">
                <a:solidFill>
                  <a:srgbClr val="FFFFCC"/>
                </a:solidFill>
                <a:latin typeface="Calibri" panose="020F0502020204030204" pitchFamily="34" charset="0"/>
                <a:cs typeface="+mj-cs"/>
              </a:rPr>
              <a:t>Testing in India </a:t>
            </a:r>
          </a:p>
        </p:txBody>
      </p:sp>
      <p:sp>
        <p:nvSpPr>
          <p:cNvPr id="2051" name="Text Box 3"/>
          <p:cNvSpPr txBox="1">
            <a:spLocks noChangeArrowheads="1"/>
          </p:cNvSpPr>
          <p:nvPr/>
        </p:nvSpPr>
        <p:spPr bwMode="auto">
          <a:xfrm>
            <a:off x="449451" y="1524000"/>
            <a:ext cx="815340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marL="341313" indent="-341313" eaLnBrk="1" hangingPunct="1">
              <a:spcBef>
                <a:spcPct val="50000"/>
              </a:spcBef>
              <a:buFont typeface="Arial" panose="020B0604020202020204" pitchFamily="34" charset="0"/>
              <a:buChar char="•"/>
            </a:pPr>
            <a:r>
              <a:rPr lang="en-US" b="1" dirty="0" smtClean="0">
                <a:solidFill>
                  <a:srgbClr val="FFFFCC"/>
                </a:solidFill>
                <a:latin typeface="Calibri" panose="020F0502020204030204" pitchFamily="34" charset="0"/>
                <a:ea typeface="Calibri" panose="020F0502020204030204" pitchFamily="34" charset="0"/>
                <a:cs typeface="Arial" panose="020B0604020202020204" pitchFamily="34" charset="0"/>
              </a:rPr>
              <a:t>Needless to say, </a:t>
            </a:r>
            <a:r>
              <a:rPr lang="en-US" b="1" dirty="0">
                <a:solidFill>
                  <a:srgbClr val="FFFFCC"/>
                </a:solidFill>
                <a:latin typeface="Calibri" panose="020F0502020204030204" pitchFamily="34" charset="0"/>
                <a:ea typeface="Calibri" panose="020F0502020204030204" pitchFamily="34" charset="0"/>
                <a:cs typeface="Arial" panose="020B0604020202020204" pitchFamily="34" charset="0"/>
              </a:rPr>
              <a:t> </a:t>
            </a:r>
            <a:r>
              <a:rPr lang="en-US" b="1" dirty="0" smtClean="0">
                <a:solidFill>
                  <a:srgbClr val="FFFFCC"/>
                </a:solidFill>
                <a:latin typeface="Calibri" panose="020F0502020204030204" pitchFamily="34" charset="0"/>
                <a:ea typeface="Calibri" panose="020F0502020204030204" pitchFamily="34" charset="0"/>
                <a:cs typeface="Arial" panose="020B0604020202020204" pitchFamily="34" charset="0"/>
              </a:rPr>
              <a:t>these criticisms are not unlike the criticism levelled against testing in the US.</a:t>
            </a:r>
          </a:p>
          <a:p>
            <a:pPr marL="341313" indent="-341313" eaLnBrk="1" hangingPunct="1">
              <a:spcBef>
                <a:spcPts val="1800"/>
              </a:spcBef>
              <a:buFont typeface="Arial" panose="020B0604020202020204" pitchFamily="34" charset="0"/>
              <a:buChar char="•"/>
            </a:pPr>
            <a:r>
              <a:rPr lang="en-US" b="1" dirty="0" smtClean="0">
                <a:solidFill>
                  <a:srgbClr val="FFFFCC"/>
                </a:solidFill>
                <a:latin typeface="Calibri" panose="020F0502020204030204" pitchFamily="34" charset="0"/>
                <a:ea typeface="Calibri" panose="020F0502020204030204" pitchFamily="34" charset="0"/>
                <a:cs typeface="Arial" panose="020B0604020202020204" pitchFamily="34" charset="0"/>
              </a:rPr>
              <a:t>However, intensive testing in schools in the US is now being directed more towards assessment of  learning and growth for accountability purposes rather than on assessment of student achievement for the purposes of certification and promotion.</a:t>
            </a:r>
          </a:p>
          <a:p>
            <a:pPr marL="341313" indent="-341313" eaLnBrk="1" hangingPunct="1">
              <a:spcBef>
                <a:spcPts val="1800"/>
              </a:spcBef>
              <a:buFont typeface="Arial" panose="020B0604020202020204" pitchFamily="34" charset="0"/>
              <a:buChar char="•"/>
            </a:pPr>
            <a:r>
              <a:rPr lang="en-US" b="1" dirty="0" smtClean="0">
                <a:solidFill>
                  <a:srgbClr val="FFFFCC"/>
                </a:solidFill>
                <a:latin typeface="Calibri" panose="020F0502020204030204" pitchFamily="34" charset="0"/>
              </a:rPr>
              <a:t>Although assessment and testing play an important role in Indian education, assessment practices in India do not seem to have kept pace with the modern approaches and trends in testing and assessment.  </a:t>
            </a:r>
          </a:p>
        </p:txBody>
      </p:sp>
      <p:graphicFrame>
        <p:nvGraphicFramePr>
          <p:cNvPr id="16387"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53303"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1639306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533400" y="152400"/>
            <a:ext cx="7772400" cy="990600"/>
          </a:xfrm>
        </p:spPr>
        <p:txBody>
          <a:bodyPr/>
          <a:lstStyle/>
          <a:p>
            <a:r>
              <a:rPr lang="en-US" altLang="en-US" sz="3200" b="1" dirty="0" smtClean="0">
                <a:solidFill>
                  <a:srgbClr val="FFFFCC"/>
                </a:solidFill>
                <a:latin typeface="Calibri" panose="020F0502020204030204" pitchFamily="34" charset="0"/>
              </a:rPr>
              <a:t>Test Uses in the U.S</a:t>
            </a:r>
            <a:r>
              <a:rPr lang="en-US" altLang="en-US" sz="3200" b="1" dirty="0">
                <a:solidFill>
                  <a:srgbClr val="FFFFCC"/>
                </a:solidFill>
                <a:latin typeface="Calibri" panose="020F0502020204030204" pitchFamily="34" charset="0"/>
              </a:rPr>
              <a:t>.</a:t>
            </a:r>
          </a:p>
        </p:txBody>
      </p:sp>
      <p:sp>
        <p:nvSpPr>
          <p:cNvPr id="2051" name="Text Box 3"/>
          <p:cNvSpPr txBox="1">
            <a:spLocks noChangeArrowheads="1"/>
          </p:cNvSpPr>
          <p:nvPr/>
        </p:nvSpPr>
        <p:spPr bwMode="auto">
          <a:xfrm>
            <a:off x="457200" y="1524000"/>
            <a:ext cx="7772400"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marL="914400" indent="-573088">
              <a:spcBef>
                <a:spcPct val="50000"/>
              </a:spcBef>
              <a:buFontTx/>
              <a:buAutoNum type="arabicPeriod"/>
              <a:tabLst>
                <a:tab pos="688975" algn="l"/>
              </a:tabLst>
            </a:pPr>
            <a:r>
              <a:rPr lang="en-US" altLang="en-US" b="1" dirty="0" smtClean="0">
                <a:solidFill>
                  <a:srgbClr val="FFFFCC"/>
                </a:solidFill>
                <a:latin typeface="Calibri" panose="020F0502020204030204" pitchFamily="34" charset="0"/>
              </a:rPr>
              <a:t>Management </a:t>
            </a:r>
            <a:r>
              <a:rPr lang="en-US" altLang="en-US" b="1" dirty="0">
                <a:solidFill>
                  <a:srgbClr val="FFFFCC"/>
                </a:solidFill>
                <a:latin typeface="Calibri" panose="020F0502020204030204" pitchFamily="34" charset="0"/>
              </a:rPr>
              <a:t>of Instruction</a:t>
            </a:r>
          </a:p>
          <a:p>
            <a:pPr marL="914400" indent="-573088">
              <a:spcBef>
                <a:spcPct val="50000"/>
              </a:spcBef>
              <a:buFontTx/>
              <a:buAutoNum type="arabicPeriod" startAt="2"/>
              <a:tabLst>
                <a:tab pos="688975" algn="l"/>
              </a:tabLst>
            </a:pPr>
            <a:r>
              <a:rPr lang="en-US" altLang="en-US" b="1" dirty="0" smtClean="0">
                <a:solidFill>
                  <a:srgbClr val="FFFFCC"/>
                </a:solidFill>
                <a:latin typeface="Calibri" panose="020F0502020204030204" pitchFamily="34" charset="0"/>
              </a:rPr>
              <a:t>Placement </a:t>
            </a:r>
            <a:r>
              <a:rPr lang="en-US" altLang="en-US" b="1" dirty="0">
                <a:solidFill>
                  <a:srgbClr val="FFFFCC"/>
                </a:solidFill>
                <a:latin typeface="Calibri" panose="020F0502020204030204" pitchFamily="34" charset="0"/>
              </a:rPr>
              <a:t>and Counseling </a:t>
            </a:r>
          </a:p>
          <a:p>
            <a:pPr marL="914400" indent="-573088">
              <a:spcBef>
                <a:spcPct val="50000"/>
              </a:spcBef>
              <a:buFontTx/>
              <a:buAutoNum type="arabicPeriod" startAt="2"/>
            </a:pPr>
            <a:r>
              <a:rPr lang="en-US" altLang="en-US" b="1" dirty="0" smtClean="0">
                <a:solidFill>
                  <a:srgbClr val="FFFFCC"/>
                </a:solidFill>
                <a:latin typeface="Calibri" panose="020F0502020204030204" pitchFamily="34" charset="0"/>
              </a:rPr>
              <a:t>Selection</a:t>
            </a:r>
            <a:endParaRPr lang="en-US" altLang="en-US" b="1" dirty="0">
              <a:solidFill>
                <a:srgbClr val="FFFFCC"/>
              </a:solidFill>
              <a:latin typeface="Calibri" panose="020F0502020204030204" pitchFamily="34" charset="0"/>
            </a:endParaRPr>
          </a:p>
          <a:p>
            <a:pPr marL="914400" indent="-573088">
              <a:spcBef>
                <a:spcPct val="50000"/>
              </a:spcBef>
              <a:buFontTx/>
              <a:buAutoNum type="arabicPeriod" startAt="2"/>
              <a:tabLst>
                <a:tab pos="688975" algn="l"/>
              </a:tabLst>
            </a:pPr>
            <a:r>
              <a:rPr lang="en-US" altLang="en-US" b="1" dirty="0" smtClean="0">
                <a:solidFill>
                  <a:srgbClr val="FFFFCC"/>
                </a:solidFill>
                <a:latin typeface="Calibri" panose="020F0502020204030204" pitchFamily="34" charset="0"/>
              </a:rPr>
              <a:t>Licensure </a:t>
            </a:r>
            <a:r>
              <a:rPr lang="en-US" altLang="en-US" b="1" dirty="0">
                <a:solidFill>
                  <a:srgbClr val="FFFFCC"/>
                </a:solidFill>
                <a:latin typeface="Calibri" panose="020F0502020204030204" pitchFamily="34" charset="0"/>
              </a:rPr>
              <a:t>and </a:t>
            </a:r>
            <a:r>
              <a:rPr lang="en-US" altLang="en-US" b="1" dirty="0" smtClean="0">
                <a:solidFill>
                  <a:srgbClr val="FFFFCC"/>
                </a:solidFill>
                <a:latin typeface="Calibri" panose="020F0502020204030204" pitchFamily="34" charset="0"/>
              </a:rPr>
              <a:t>Certification </a:t>
            </a:r>
          </a:p>
          <a:p>
            <a:pPr marL="914400" indent="-573088">
              <a:spcBef>
                <a:spcPct val="50000"/>
              </a:spcBef>
              <a:buFontTx/>
              <a:buAutoNum type="arabicPeriod" startAt="2"/>
              <a:tabLst>
                <a:tab pos="688975" algn="l"/>
              </a:tabLst>
            </a:pPr>
            <a:r>
              <a:rPr lang="en-US" altLang="en-US" b="1" dirty="0" smtClean="0">
                <a:solidFill>
                  <a:srgbClr val="FFFFCC"/>
                </a:solidFill>
                <a:latin typeface="Calibri" panose="020F0502020204030204" pitchFamily="34" charset="0"/>
              </a:rPr>
              <a:t>Accountability</a:t>
            </a:r>
          </a:p>
          <a:p>
            <a:pPr marL="0" indent="0">
              <a:spcBef>
                <a:spcPct val="50000"/>
              </a:spcBef>
            </a:pPr>
            <a:endParaRPr lang="en-US" altLang="en-US" b="1" dirty="0">
              <a:solidFill>
                <a:srgbClr val="FFFF99"/>
              </a:solidFill>
              <a:latin typeface="Calibri" panose="020F0502020204030204" pitchFamily="34" charset="0"/>
            </a:endParaRPr>
          </a:p>
        </p:txBody>
      </p:sp>
      <p:graphicFrame>
        <p:nvGraphicFramePr>
          <p:cNvPr id="2052"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77877" name="Equation" r:id="rId3" imgW="914400" imgH="198720" progId="Equation.DSMT4">
                  <p:embed/>
                </p:oleObj>
              </mc:Choice>
              <mc:Fallback>
                <p:oleObj name="Equation" r:id="rId3" imgW="914400" imgH="1987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250801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457200" y="1447800"/>
            <a:ext cx="7620000" cy="4953000"/>
          </a:xfrm>
        </p:spPr>
        <p:txBody>
          <a:bodyPr/>
          <a:lstStyle/>
          <a:p>
            <a:pPr>
              <a:lnSpc>
                <a:spcPct val="90000"/>
              </a:lnSpc>
              <a:spcBef>
                <a:spcPct val="50000"/>
              </a:spcBef>
              <a:buFontTx/>
              <a:buAutoNum type="arabicPeriod"/>
            </a:pPr>
            <a:r>
              <a:rPr lang="en-US" altLang="en-US" sz="2400" b="1" dirty="0">
                <a:solidFill>
                  <a:srgbClr val="FFFF99"/>
                </a:solidFill>
                <a:latin typeface="Calibri" panose="020F0502020204030204" pitchFamily="34" charset="0"/>
              </a:rPr>
              <a:t>  </a:t>
            </a:r>
            <a:r>
              <a:rPr lang="en-US" altLang="en-US" sz="2400" b="1" dirty="0">
                <a:solidFill>
                  <a:srgbClr val="FFFFCC"/>
                </a:solidFill>
                <a:latin typeface="Calibri" panose="020F0502020204030204" pitchFamily="34" charset="0"/>
              </a:rPr>
              <a:t>Management of </a:t>
            </a:r>
            <a:r>
              <a:rPr lang="en-US" altLang="en-US" sz="2400" b="1" dirty="0" smtClean="0">
                <a:solidFill>
                  <a:srgbClr val="FFFFCC"/>
                </a:solidFill>
                <a:latin typeface="Calibri" panose="020F0502020204030204" pitchFamily="34" charset="0"/>
              </a:rPr>
              <a:t>Instruction</a:t>
            </a:r>
          </a:p>
          <a:p>
            <a:pPr marL="798513" lvl="2" indent="-287338">
              <a:lnSpc>
                <a:spcPct val="90000"/>
              </a:lnSpc>
              <a:spcBef>
                <a:spcPct val="50000"/>
              </a:spcBef>
            </a:pPr>
            <a:r>
              <a:rPr lang="en-US" altLang="en-US" b="1" dirty="0" smtClean="0">
                <a:solidFill>
                  <a:srgbClr val="FFFFCC"/>
                </a:solidFill>
                <a:latin typeface="Calibri" panose="020F0502020204030204" pitchFamily="34" charset="0"/>
              </a:rPr>
              <a:t>Classroom and standardized tests for  daily management of instruction (formative and diagnostic evaluation)</a:t>
            </a:r>
          </a:p>
          <a:p>
            <a:pPr marL="798513" lvl="2" indent="-287338">
              <a:lnSpc>
                <a:spcPct val="90000"/>
              </a:lnSpc>
              <a:spcBef>
                <a:spcPct val="50000"/>
              </a:spcBef>
            </a:pPr>
            <a:r>
              <a:rPr lang="en-US" altLang="en-US" b="1" dirty="0">
                <a:solidFill>
                  <a:srgbClr val="FFFFCC"/>
                </a:solidFill>
                <a:latin typeface="Calibri" panose="020F0502020204030204" pitchFamily="34" charset="0"/>
              </a:rPr>
              <a:t>Classroom and standardized tests for grading </a:t>
            </a:r>
            <a:r>
              <a:rPr lang="en-US" altLang="en-US" b="1" dirty="0" smtClean="0">
                <a:solidFill>
                  <a:srgbClr val="FFFFCC"/>
                </a:solidFill>
                <a:latin typeface="Calibri" panose="020F0502020204030204" pitchFamily="34" charset="0"/>
              </a:rPr>
              <a:t>(</a:t>
            </a:r>
            <a:r>
              <a:rPr lang="en-US" altLang="en-US" b="1" dirty="0">
                <a:solidFill>
                  <a:srgbClr val="FFFFCC"/>
                </a:solidFill>
                <a:latin typeface="Calibri" panose="020F0502020204030204" pitchFamily="34" charset="0"/>
              </a:rPr>
              <a:t>summative </a:t>
            </a:r>
            <a:r>
              <a:rPr lang="en-US" altLang="en-US" b="1" dirty="0" smtClean="0">
                <a:solidFill>
                  <a:srgbClr val="FFFFCC"/>
                </a:solidFill>
                <a:latin typeface="Calibri" panose="020F0502020204030204" pitchFamily="34" charset="0"/>
              </a:rPr>
              <a:t>evaluation)</a:t>
            </a:r>
          </a:p>
          <a:p>
            <a:pPr marL="457200" indent="-457200">
              <a:lnSpc>
                <a:spcPct val="90000"/>
              </a:lnSpc>
              <a:spcBef>
                <a:spcPts val="2400"/>
              </a:spcBef>
              <a:buFontTx/>
              <a:buNone/>
              <a:tabLst>
                <a:tab pos="341313" algn="l"/>
              </a:tabLst>
            </a:pPr>
            <a:r>
              <a:rPr lang="en-US" altLang="en-US" sz="2400" b="1" dirty="0" smtClean="0">
                <a:solidFill>
                  <a:srgbClr val="FFFFCC"/>
                </a:solidFill>
                <a:latin typeface="Calibri" panose="020F0502020204030204" pitchFamily="34" charset="0"/>
              </a:rPr>
              <a:t>2</a:t>
            </a:r>
            <a:r>
              <a:rPr lang="en-US" altLang="en-US" sz="2400" b="1" dirty="0">
                <a:solidFill>
                  <a:srgbClr val="FFFFCC"/>
                </a:solidFill>
                <a:latin typeface="Calibri" panose="020F0502020204030204" pitchFamily="34" charset="0"/>
              </a:rPr>
              <a:t>.	</a:t>
            </a:r>
            <a:r>
              <a:rPr lang="en-US" altLang="en-US" sz="2400" b="1" dirty="0" smtClean="0">
                <a:solidFill>
                  <a:srgbClr val="FFFFCC"/>
                </a:solidFill>
                <a:latin typeface="Calibri" panose="020F0502020204030204" pitchFamily="34" charset="0"/>
              </a:rPr>
              <a:t>	Placement </a:t>
            </a:r>
            <a:r>
              <a:rPr lang="en-US" altLang="en-US" sz="2400" b="1" dirty="0">
                <a:solidFill>
                  <a:srgbClr val="FFFFCC"/>
                </a:solidFill>
                <a:latin typeface="Calibri" panose="020F0502020204030204" pitchFamily="34" charset="0"/>
              </a:rPr>
              <a:t>and Counseling</a:t>
            </a:r>
          </a:p>
          <a:p>
            <a:pPr marL="798513" indent="-287338">
              <a:lnSpc>
                <a:spcPct val="90000"/>
              </a:lnSpc>
              <a:spcBef>
                <a:spcPct val="50000"/>
              </a:spcBef>
            </a:pPr>
            <a:r>
              <a:rPr lang="en-US" altLang="en-US" sz="2400" b="1" dirty="0" smtClean="0">
                <a:solidFill>
                  <a:srgbClr val="FFFFCC"/>
                </a:solidFill>
                <a:latin typeface="Calibri" panose="020F0502020204030204" pitchFamily="34" charset="0"/>
              </a:rPr>
              <a:t>Standardized </a:t>
            </a:r>
            <a:r>
              <a:rPr lang="en-US" altLang="en-US" sz="2400" b="1" dirty="0">
                <a:solidFill>
                  <a:srgbClr val="FFFFCC"/>
                </a:solidFill>
                <a:latin typeface="Calibri" panose="020F0502020204030204" pitchFamily="34" charset="0"/>
              </a:rPr>
              <a:t>tests for transition from </a:t>
            </a:r>
            <a:r>
              <a:rPr lang="en-US" altLang="en-US" sz="2400" b="1" dirty="0" smtClean="0">
                <a:solidFill>
                  <a:srgbClr val="FFFFCC"/>
                </a:solidFill>
                <a:latin typeface="Calibri" panose="020F0502020204030204" pitchFamily="34" charset="0"/>
              </a:rPr>
              <a:t>one </a:t>
            </a:r>
            <a:r>
              <a:rPr lang="en-US" altLang="en-US" sz="2400" b="1" dirty="0">
                <a:solidFill>
                  <a:srgbClr val="FFFFCC"/>
                </a:solidFill>
                <a:latin typeface="Calibri" panose="020F0502020204030204" pitchFamily="34" charset="0"/>
              </a:rPr>
              <a:t>level of </a:t>
            </a:r>
            <a:r>
              <a:rPr lang="en-US" altLang="en-US" sz="2400" b="1" dirty="0" smtClean="0">
                <a:solidFill>
                  <a:srgbClr val="FFFFCC"/>
                </a:solidFill>
                <a:latin typeface="Calibri" panose="020F0502020204030204" pitchFamily="34" charset="0"/>
              </a:rPr>
              <a:t>school </a:t>
            </a:r>
            <a:r>
              <a:rPr lang="en-US" altLang="en-US" sz="2400" b="1" dirty="0">
                <a:solidFill>
                  <a:srgbClr val="FFFFCC"/>
                </a:solidFill>
                <a:latin typeface="Calibri" panose="020F0502020204030204" pitchFamily="34" charset="0"/>
              </a:rPr>
              <a:t>to another or </a:t>
            </a:r>
            <a:r>
              <a:rPr lang="en-US" altLang="en-US" sz="2400" b="1" dirty="0" smtClean="0">
                <a:solidFill>
                  <a:srgbClr val="FFFFCC"/>
                </a:solidFill>
                <a:latin typeface="Calibri" panose="020F0502020204030204" pitchFamily="34" charset="0"/>
              </a:rPr>
              <a:t>from school </a:t>
            </a:r>
            <a:r>
              <a:rPr lang="en-US" altLang="en-US" sz="2400" b="1" dirty="0">
                <a:solidFill>
                  <a:srgbClr val="FFFFCC"/>
                </a:solidFill>
                <a:latin typeface="Calibri" panose="020F0502020204030204" pitchFamily="34" charset="0"/>
              </a:rPr>
              <a:t>to work</a:t>
            </a:r>
          </a:p>
        </p:txBody>
      </p:sp>
      <p:sp>
        <p:nvSpPr>
          <p:cNvPr id="3" name="Rectangle 2"/>
          <p:cNvSpPr>
            <a:spLocks noGrp="1" noChangeArrowheads="1"/>
          </p:cNvSpPr>
          <p:nvPr>
            <p:ph type="title"/>
          </p:nvPr>
        </p:nvSpPr>
        <p:spPr>
          <a:xfrm>
            <a:off x="990600" y="152400"/>
            <a:ext cx="7305595" cy="914400"/>
          </a:xfrm>
        </p:spPr>
        <p:txBody>
          <a:bodyPr/>
          <a:lstStyle/>
          <a:p>
            <a:r>
              <a:rPr lang="en-US" altLang="en-US" sz="3200" b="1" dirty="0" smtClean="0">
                <a:solidFill>
                  <a:srgbClr val="FFFFCC"/>
                </a:solidFill>
                <a:latin typeface="Calibri" panose="020F0502020204030204" pitchFamily="34" charset="0"/>
              </a:rPr>
              <a:t>Test Uses in the U.S</a:t>
            </a:r>
            <a:r>
              <a:rPr lang="en-US" altLang="en-US" sz="3200" b="1" dirty="0">
                <a:solidFill>
                  <a:srgbClr val="FFFFCC"/>
                </a:solidFill>
                <a:latin typeface="Calibri" panose="020F0502020204030204" pitchFamily="34" charset="0"/>
              </a:rPr>
              <a:t>.</a:t>
            </a:r>
          </a:p>
        </p:txBody>
      </p:sp>
    </p:spTree>
    <p:extLst>
      <p:ext uri="{BB962C8B-B14F-4D97-AF65-F5344CB8AC3E}">
        <p14:creationId xmlns:p14="http://schemas.microsoft.com/office/powerpoint/2010/main" val="2674315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83031" y="1524000"/>
            <a:ext cx="7848600" cy="3773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68325" indent="-568325">
              <a:tabLst>
                <a:tab pos="922338" algn="l"/>
              </a:tabLst>
              <a:defRPr sz="2400">
                <a:solidFill>
                  <a:schemeClr val="tx1"/>
                </a:solidFill>
                <a:latin typeface="Times New Roman" panose="02020603050405020304" pitchFamily="18" charset="0"/>
              </a:defRPr>
            </a:lvl1pPr>
            <a:lvl2pPr marL="1139825" indent="-457200">
              <a:tabLst>
                <a:tab pos="922338" algn="l"/>
              </a:tabLst>
              <a:defRPr sz="2400">
                <a:solidFill>
                  <a:schemeClr val="tx1"/>
                </a:solidFill>
                <a:latin typeface="Times New Roman" panose="02020603050405020304" pitchFamily="18" charset="0"/>
              </a:defRPr>
            </a:lvl2pPr>
            <a:lvl3pPr marL="1711325" indent="-457200">
              <a:tabLst>
                <a:tab pos="922338" algn="l"/>
              </a:tabLst>
              <a:defRPr sz="2400">
                <a:solidFill>
                  <a:schemeClr val="tx1"/>
                </a:solidFill>
                <a:latin typeface="Times New Roman" panose="02020603050405020304" pitchFamily="18" charset="0"/>
              </a:defRPr>
            </a:lvl3pPr>
            <a:lvl4pPr marL="2282825" indent="-457200">
              <a:tabLst>
                <a:tab pos="922338" algn="l"/>
              </a:tabLst>
              <a:defRPr sz="2400">
                <a:solidFill>
                  <a:schemeClr val="tx1"/>
                </a:solidFill>
                <a:latin typeface="Times New Roman" panose="02020603050405020304" pitchFamily="18" charset="0"/>
              </a:defRPr>
            </a:lvl4pPr>
            <a:lvl5pPr marL="2854325" indent="-457200">
              <a:tabLst>
                <a:tab pos="922338" algn="l"/>
              </a:tabLst>
              <a:defRPr sz="2400">
                <a:solidFill>
                  <a:schemeClr val="tx1"/>
                </a:solidFill>
                <a:latin typeface="Times New Roman" panose="02020603050405020304" pitchFamily="18" charset="0"/>
              </a:defRPr>
            </a:lvl5pPr>
            <a:lvl6pPr marL="3311525" indent="-457200" fontAlgn="base">
              <a:spcBef>
                <a:spcPct val="0"/>
              </a:spcBef>
              <a:spcAft>
                <a:spcPct val="0"/>
              </a:spcAft>
              <a:tabLst>
                <a:tab pos="922338" algn="l"/>
              </a:tabLst>
              <a:defRPr sz="2400">
                <a:solidFill>
                  <a:schemeClr val="tx1"/>
                </a:solidFill>
                <a:latin typeface="Times New Roman" panose="02020603050405020304" pitchFamily="18" charset="0"/>
              </a:defRPr>
            </a:lvl6pPr>
            <a:lvl7pPr marL="3768725" indent="-457200" fontAlgn="base">
              <a:spcBef>
                <a:spcPct val="0"/>
              </a:spcBef>
              <a:spcAft>
                <a:spcPct val="0"/>
              </a:spcAft>
              <a:tabLst>
                <a:tab pos="922338" algn="l"/>
              </a:tabLst>
              <a:defRPr sz="2400">
                <a:solidFill>
                  <a:schemeClr val="tx1"/>
                </a:solidFill>
                <a:latin typeface="Times New Roman" panose="02020603050405020304" pitchFamily="18" charset="0"/>
              </a:defRPr>
            </a:lvl7pPr>
            <a:lvl8pPr marL="4225925" indent="-457200" fontAlgn="base">
              <a:spcBef>
                <a:spcPct val="0"/>
              </a:spcBef>
              <a:spcAft>
                <a:spcPct val="0"/>
              </a:spcAft>
              <a:tabLst>
                <a:tab pos="922338" algn="l"/>
              </a:tabLst>
              <a:defRPr sz="2400">
                <a:solidFill>
                  <a:schemeClr val="tx1"/>
                </a:solidFill>
                <a:latin typeface="Times New Roman" panose="02020603050405020304" pitchFamily="18" charset="0"/>
              </a:defRPr>
            </a:lvl8pPr>
            <a:lvl9pPr marL="4683125" indent="-457200" fontAlgn="base">
              <a:spcBef>
                <a:spcPct val="0"/>
              </a:spcBef>
              <a:spcAft>
                <a:spcPct val="0"/>
              </a:spcAft>
              <a:tabLst>
                <a:tab pos="922338" algn="l"/>
              </a:tabLst>
              <a:defRPr sz="2400">
                <a:solidFill>
                  <a:schemeClr val="tx1"/>
                </a:solidFill>
                <a:latin typeface="Times New Roman" panose="02020603050405020304" pitchFamily="18" charset="0"/>
              </a:defRPr>
            </a:lvl9pPr>
          </a:lstStyle>
          <a:p>
            <a:pPr>
              <a:lnSpc>
                <a:spcPct val="90000"/>
              </a:lnSpc>
              <a:spcBef>
                <a:spcPct val="50000"/>
              </a:spcBef>
              <a:buFontTx/>
              <a:buAutoNum type="arabicPeriod" startAt="3"/>
            </a:pPr>
            <a:r>
              <a:rPr lang="en-US" altLang="en-US" b="1" dirty="0">
                <a:solidFill>
                  <a:srgbClr val="FFFFCC"/>
                </a:solidFill>
                <a:latin typeface="Calibri" panose="020F0502020204030204" pitchFamily="34" charset="0"/>
              </a:rPr>
              <a:t>Selection </a:t>
            </a:r>
            <a:r>
              <a:rPr lang="en-US" altLang="en-US" b="1" dirty="0" smtClean="0">
                <a:solidFill>
                  <a:srgbClr val="FFFFCC"/>
                </a:solidFill>
                <a:latin typeface="Calibri" panose="020F0502020204030204" pitchFamily="34" charset="0"/>
              </a:rPr>
              <a:t>  (Entry Decisions)          </a:t>
            </a:r>
          </a:p>
          <a:p>
            <a:pPr indent="0">
              <a:lnSpc>
                <a:spcPct val="90000"/>
              </a:lnSpc>
              <a:spcBef>
                <a:spcPct val="50000"/>
              </a:spcBef>
              <a:buFont typeface="Arial" panose="020B0604020202020204" pitchFamily="34" charset="0"/>
              <a:buChar char="•"/>
            </a:pPr>
            <a:r>
              <a:rPr lang="en-US" altLang="en-US" b="1" dirty="0">
                <a:solidFill>
                  <a:srgbClr val="FFFFCC"/>
                </a:solidFill>
                <a:latin typeface="Arial" panose="020B0604020202020204" pitchFamily="34" charset="0"/>
              </a:rPr>
              <a:t>	</a:t>
            </a:r>
            <a:r>
              <a:rPr lang="en-US" altLang="en-US" b="1" dirty="0" smtClean="0">
                <a:solidFill>
                  <a:srgbClr val="FFFFCC"/>
                </a:solidFill>
                <a:latin typeface="Arial" panose="020B0604020202020204" pitchFamily="34" charset="0"/>
              </a:rPr>
              <a:t>standardized </a:t>
            </a:r>
            <a:r>
              <a:rPr lang="en-US" altLang="en-US" b="1" dirty="0">
                <a:solidFill>
                  <a:srgbClr val="FFFFCC"/>
                </a:solidFill>
                <a:latin typeface="Arial" panose="020B0604020202020204" pitchFamily="34" charset="0"/>
              </a:rPr>
              <a:t>achievement and aptitude 	tests for admission to college, graduate 	school, and special </a:t>
            </a:r>
            <a:r>
              <a:rPr lang="en-US" altLang="en-US" b="1" dirty="0" smtClean="0">
                <a:solidFill>
                  <a:srgbClr val="FFFFCC"/>
                </a:solidFill>
                <a:latin typeface="Arial" panose="020B0604020202020204" pitchFamily="34" charset="0"/>
              </a:rPr>
              <a:t>programs</a:t>
            </a:r>
            <a:endParaRPr lang="en-US" altLang="en-US" b="1" dirty="0">
              <a:solidFill>
                <a:srgbClr val="FFFFCC"/>
              </a:solidFill>
              <a:latin typeface="Arial" panose="020B0604020202020204" pitchFamily="34" charset="0"/>
            </a:endParaRPr>
          </a:p>
          <a:p>
            <a:pPr>
              <a:lnSpc>
                <a:spcPct val="90000"/>
              </a:lnSpc>
              <a:spcBef>
                <a:spcPts val="2400"/>
              </a:spcBef>
              <a:buAutoNum type="arabicPeriod" startAt="4"/>
            </a:pPr>
            <a:r>
              <a:rPr lang="en-US" altLang="en-US" b="1" dirty="0" smtClean="0">
                <a:solidFill>
                  <a:srgbClr val="FFFFCC"/>
                </a:solidFill>
                <a:latin typeface="Calibri" panose="020F0502020204030204" pitchFamily="34" charset="0"/>
              </a:rPr>
              <a:t>Licensure </a:t>
            </a:r>
            <a:r>
              <a:rPr lang="en-US" altLang="en-US" b="1" dirty="0">
                <a:solidFill>
                  <a:srgbClr val="FFFFCC"/>
                </a:solidFill>
                <a:latin typeface="Calibri" panose="020F0502020204030204" pitchFamily="34" charset="0"/>
              </a:rPr>
              <a:t>and </a:t>
            </a:r>
            <a:r>
              <a:rPr lang="en-US" altLang="en-US" b="1" dirty="0" smtClean="0">
                <a:solidFill>
                  <a:srgbClr val="FFFFCC"/>
                </a:solidFill>
                <a:latin typeface="Calibri" panose="020F0502020204030204" pitchFamily="34" charset="0"/>
              </a:rPr>
              <a:t>Certification </a:t>
            </a:r>
          </a:p>
          <a:p>
            <a:pPr marL="566738" indent="0">
              <a:lnSpc>
                <a:spcPct val="90000"/>
              </a:lnSpc>
              <a:spcBef>
                <a:spcPts val="2400"/>
              </a:spcBef>
              <a:buFont typeface="Arial" panose="020B0604020202020204" pitchFamily="34" charset="0"/>
              <a:buChar char="•"/>
            </a:pPr>
            <a:r>
              <a:rPr lang="en-US" altLang="en-US" b="1" dirty="0" smtClean="0">
                <a:solidFill>
                  <a:srgbClr val="FFFFCC"/>
                </a:solidFill>
                <a:latin typeface="Arial" panose="020B0604020202020204" pitchFamily="34" charset="0"/>
              </a:rPr>
              <a:t>	Standardized tests for determining 	qualification for entry into a profession</a:t>
            </a:r>
          </a:p>
          <a:p>
            <a:pPr indent="0">
              <a:spcBef>
                <a:spcPct val="50000"/>
              </a:spcBef>
              <a:buFont typeface="Arial" panose="020B0604020202020204" pitchFamily="34" charset="0"/>
              <a:buChar char="•"/>
            </a:pPr>
            <a:r>
              <a:rPr lang="en-US" altLang="en-US" b="1" dirty="0">
                <a:solidFill>
                  <a:srgbClr val="FFFFCC"/>
                </a:solidFill>
                <a:latin typeface="Arial" panose="020B0604020202020204" pitchFamily="34" charset="0"/>
              </a:rPr>
              <a:t>	</a:t>
            </a:r>
            <a:r>
              <a:rPr lang="en-US" altLang="en-US" b="1" dirty="0" smtClean="0">
                <a:solidFill>
                  <a:srgbClr val="FFFFCC"/>
                </a:solidFill>
                <a:latin typeface="Arial" panose="020B0604020202020204" pitchFamily="34" charset="0"/>
              </a:rPr>
              <a:t>School </a:t>
            </a:r>
            <a:r>
              <a:rPr lang="en-US" altLang="en-US" b="1" dirty="0">
                <a:solidFill>
                  <a:srgbClr val="FFFFCC"/>
                </a:solidFill>
                <a:latin typeface="Arial" panose="020B0604020202020204" pitchFamily="34" charset="0"/>
              </a:rPr>
              <a:t>graduation requirement</a:t>
            </a:r>
          </a:p>
        </p:txBody>
      </p:sp>
      <p:sp>
        <p:nvSpPr>
          <p:cNvPr id="3" name="Rectangle 2"/>
          <p:cNvSpPr>
            <a:spLocks noGrp="1" noChangeArrowheads="1"/>
          </p:cNvSpPr>
          <p:nvPr>
            <p:ph type="title"/>
          </p:nvPr>
        </p:nvSpPr>
        <p:spPr>
          <a:xfrm>
            <a:off x="914400" y="152400"/>
            <a:ext cx="7305595" cy="914400"/>
          </a:xfrm>
        </p:spPr>
        <p:txBody>
          <a:bodyPr/>
          <a:lstStyle/>
          <a:p>
            <a:r>
              <a:rPr lang="en-US" altLang="en-US" sz="3200" b="1" dirty="0">
                <a:solidFill>
                  <a:srgbClr val="FFFFCC"/>
                </a:solidFill>
                <a:latin typeface="Calibri" panose="020F0502020204030204" pitchFamily="34" charset="0"/>
              </a:rPr>
              <a:t>Test Uses in the U.S.</a:t>
            </a:r>
            <a:endParaRPr lang="en-US" altLang="en-US" sz="3200" b="1" dirty="0">
              <a:solidFill>
                <a:srgbClr val="FFFF99"/>
              </a:solidFill>
              <a:latin typeface="Calibri" panose="020F0502020204030204" pitchFamily="34" charset="0"/>
            </a:endParaRPr>
          </a:p>
        </p:txBody>
      </p:sp>
    </p:spTree>
    <p:extLst>
      <p:ext uri="{BB962C8B-B14F-4D97-AF65-F5344CB8AC3E}">
        <p14:creationId xmlns:p14="http://schemas.microsoft.com/office/powerpoint/2010/main" val="23973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Text Box 6"/>
          <p:cNvSpPr txBox="1">
            <a:spLocks noChangeArrowheads="1"/>
          </p:cNvSpPr>
          <p:nvPr/>
        </p:nvSpPr>
        <p:spPr bwMode="auto">
          <a:xfrm>
            <a:off x="457200" y="1447800"/>
            <a:ext cx="7848600" cy="350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marL="341313" indent="-341313">
              <a:spcBef>
                <a:spcPct val="50000"/>
              </a:spcBef>
              <a:tabLst>
                <a:tab pos="457200" algn="l"/>
              </a:tabLst>
            </a:pPr>
            <a:r>
              <a:rPr lang="en-US" altLang="en-US" b="1" dirty="0">
                <a:solidFill>
                  <a:srgbClr val="FFFF99"/>
                </a:solidFill>
                <a:latin typeface="Calibri" panose="020F0502020204030204" pitchFamily="34" charset="0"/>
              </a:rPr>
              <a:t>5.		</a:t>
            </a:r>
            <a:r>
              <a:rPr lang="en-US" altLang="en-US" b="1" dirty="0">
                <a:solidFill>
                  <a:srgbClr val="FFFFCC"/>
                </a:solidFill>
                <a:latin typeface="Calibri" panose="020F0502020204030204" pitchFamily="34" charset="0"/>
              </a:rPr>
              <a:t>Accountability</a:t>
            </a:r>
          </a:p>
          <a:p>
            <a:pPr marL="798513" indent="-341313">
              <a:spcBef>
                <a:spcPct val="50000"/>
              </a:spcBef>
              <a:buFont typeface="Arial" panose="020B0604020202020204" pitchFamily="34" charset="0"/>
              <a:buChar char="•"/>
            </a:pPr>
            <a:r>
              <a:rPr lang="en-US" altLang="en-US" b="1" dirty="0">
                <a:solidFill>
                  <a:srgbClr val="FFFFCC"/>
                </a:solidFill>
                <a:latin typeface="Calibri" panose="020F0502020204030204" pitchFamily="34" charset="0"/>
              </a:rPr>
              <a:t>S</a:t>
            </a:r>
            <a:r>
              <a:rPr lang="en-US" altLang="en-US" b="1" dirty="0" smtClean="0">
                <a:solidFill>
                  <a:srgbClr val="FFFFCC"/>
                </a:solidFill>
                <a:latin typeface="Calibri" panose="020F0502020204030204" pitchFamily="34" charset="0"/>
              </a:rPr>
              <a:t>tandardized </a:t>
            </a:r>
            <a:r>
              <a:rPr lang="en-US" altLang="en-US" b="1" dirty="0">
                <a:solidFill>
                  <a:srgbClr val="FFFFCC"/>
                </a:solidFill>
                <a:latin typeface="Calibri" panose="020F0502020204030204" pitchFamily="34" charset="0"/>
              </a:rPr>
              <a:t>tests to show satisfactory </a:t>
            </a:r>
            <a:r>
              <a:rPr lang="en-US" altLang="en-US" b="1" dirty="0" smtClean="0">
                <a:solidFill>
                  <a:srgbClr val="FFFFCC"/>
                </a:solidFill>
                <a:latin typeface="Calibri" panose="020F0502020204030204" pitchFamily="34" charset="0"/>
              </a:rPr>
              <a:t>achievement </a:t>
            </a:r>
            <a:r>
              <a:rPr lang="en-US" altLang="en-US" b="1" dirty="0">
                <a:solidFill>
                  <a:srgbClr val="FFFFCC"/>
                </a:solidFill>
                <a:latin typeface="Calibri" panose="020F0502020204030204" pitchFamily="34" charset="0"/>
              </a:rPr>
              <a:t>or growth of students in </a:t>
            </a:r>
            <a:r>
              <a:rPr lang="en-US" altLang="en-US" b="1" dirty="0" smtClean="0">
                <a:solidFill>
                  <a:srgbClr val="FFFFCC"/>
                </a:solidFill>
                <a:latin typeface="Calibri" panose="020F0502020204030204" pitchFamily="34" charset="0"/>
              </a:rPr>
              <a:t>schools </a:t>
            </a:r>
            <a:r>
              <a:rPr lang="en-US" altLang="en-US" b="1" dirty="0">
                <a:solidFill>
                  <a:srgbClr val="FFFFCC"/>
                </a:solidFill>
                <a:latin typeface="Calibri" panose="020F0502020204030204" pitchFamily="34" charset="0"/>
              </a:rPr>
              <a:t>receiving public money, often </a:t>
            </a:r>
            <a:r>
              <a:rPr lang="en-US" altLang="en-US" b="1" dirty="0" smtClean="0">
                <a:solidFill>
                  <a:srgbClr val="FFFFCC"/>
                </a:solidFill>
                <a:latin typeface="Calibri" panose="020F0502020204030204" pitchFamily="34" charset="0"/>
              </a:rPr>
              <a:t>required </a:t>
            </a:r>
            <a:r>
              <a:rPr lang="en-US" altLang="en-US" b="1" dirty="0">
                <a:solidFill>
                  <a:srgbClr val="FFFFCC"/>
                </a:solidFill>
                <a:latin typeface="Calibri" panose="020F0502020204030204" pitchFamily="34" charset="0"/>
              </a:rPr>
              <a:t>by state and federal </a:t>
            </a:r>
            <a:r>
              <a:rPr lang="en-US" altLang="en-US" b="1" dirty="0" smtClean="0">
                <a:solidFill>
                  <a:srgbClr val="FFFFCC"/>
                </a:solidFill>
                <a:latin typeface="Calibri" panose="020F0502020204030204" pitchFamily="34" charset="0"/>
              </a:rPr>
              <a:t>legislation. If students in schools do not show adequate progress, sanctions are imposed on the schools and on the state.</a:t>
            </a:r>
          </a:p>
          <a:p>
            <a:pPr marL="568325" indent="0">
              <a:spcBef>
                <a:spcPct val="50000"/>
              </a:spcBef>
            </a:pPr>
            <a:endParaRPr lang="en-US" altLang="en-US" sz="2800" b="1" dirty="0" smtClean="0">
              <a:solidFill>
                <a:srgbClr val="FFFF99"/>
              </a:solidFill>
              <a:latin typeface="Arial" panose="020B0604020202020204" pitchFamily="34" charset="0"/>
            </a:endParaRPr>
          </a:p>
        </p:txBody>
      </p:sp>
      <p:sp>
        <p:nvSpPr>
          <p:cNvPr id="3" name="Rectangle 2"/>
          <p:cNvSpPr>
            <a:spLocks noGrp="1" noChangeArrowheads="1"/>
          </p:cNvSpPr>
          <p:nvPr>
            <p:ph type="title"/>
          </p:nvPr>
        </p:nvSpPr>
        <p:spPr>
          <a:xfrm>
            <a:off x="914400" y="152400"/>
            <a:ext cx="7305595" cy="914400"/>
          </a:xfrm>
        </p:spPr>
        <p:txBody>
          <a:bodyPr/>
          <a:lstStyle/>
          <a:p>
            <a:r>
              <a:rPr lang="en-US" altLang="en-US" sz="3200" b="1" dirty="0" smtClean="0">
                <a:solidFill>
                  <a:srgbClr val="FFFFCC"/>
                </a:solidFill>
                <a:latin typeface="Calibri" panose="020F0502020204030204" pitchFamily="34" charset="0"/>
              </a:rPr>
              <a:t>Test Uses in the U.S</a:t>
            </a:r>
            <a:r>
              <a:rPr lang="en-US" altLang="en-US" sz="3200" b="1" dirty="0">
                <a:solidFill>
                  <a:srgbClr val="FFFFCC"/>
                </a:solidFill>
                <a:latin typeface="Calibri" panose="020F0502020204030204" pitchFamily="34" charset="0"/>
              </a:rPr>
              <a:t>.</a:t>
            </a:r>
          </a:p>
        </p:txBody>
      </p:sp>
    </p:spTree>
    <p:extLst>
      <p:ext uri="{BB962C8B-B14F-4D97-AF65-F5344CB8AC3E}">
        <p14:creationId xmlns:p14="http://schemas.microsoft.com/office/powerpoint/2010/main" val="3964185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Text Box 6"/>
          <p:cNvSpPr txBox="1">
            <a:spLocks noChangeArrowheads="1"/>
          </p:cNvSpPr>
          <p:nvPr/>
        </p:nvSpPr>
        <p:spPr bwMode="auto">
          <a:xfrm>
            <a:off x="457200" y="1447800"/>
            <a:ext cx="8077200" cy="373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 typeface="Arial" panose="020B0604020202020204" pitchFamily="34" charset="0"/>
              <a:buChar char="•"/>
            </a:pPr>
            <a:r>
              <a:rPr lang="en-US" altLang="en-US" b="1" dirty="0" smtClean="0">
                <a:solidFill>
                  <a:srgbClr val="FFFFCC"/>
                </a:solidFill>
                <a:latin typeface="Calibri" panose="020F0502020204030204" pitchFamily="34" charset="0"/>
              </a:rPr>
              <a:t>For all these purposes we need to design tests for measuring the student’s “ability”  or “proficiency”</a:t>
            </a:r>
          </a:p>
          <a:p>
            <a:pPr>
              <a:spcBef>
                <a:spcPts val="1800"/>
              </a:spcBef>
              <a:buFont typeface="Arial" panose="020B0604020202020204" pitchFamily="34" charset="0"/>
              <a:buChar char="•"/>
            </a:pPr>
            <a:r>
              <a:rPr lang="en-US" altLang="en-US" b="1" dirty="0" smtClean="0">
                <a:solidFill>
                  <a:srgbClr val="FFFFCC"/>
                </a:solidFill>
                <a:latin typeface="Calibri" panose="020F0502020204030204" pitchFamily="34" charset="0"/>
              </a:rPr>
              <a:t>The use of the  ability/proficiency test scores must be appropriate for the intended use </a:t>
            </a:r>
          </a:p>
          <a:p>
            <a:pPr>
              <a:spcBef>
                <a:spcPts val="1800"/>
              </a:spcBef>
              <a:buFont typeface="Arial" panose="020B0604020202020204" pitchFamily="34" charset="0"/>
              <a:buChar char="•"/>
            </a:pPr>
            <a:r>
              <a:rPr lang="en-US" altLang="en-US" b="1" dirty="0" smtClean="0">
                <a:solidFill>
                  <a:srgbClr val="FFFFCC"/>
                </a:solidFill>
                <a:latin typeface="Calibri" panose="020F0502020204030204" pitchFamily="34" charset="0"/>
              </a:rPr>
              <a:t>Tests are measurement instruments and when we use them to measure, like with all measurement devises, we make  measurement errors</a:t>
            </a:r>
            <a:r>
              <a:rPr lang="en-US" altLang="en-US" b="1" dirty="0" smtClean="0">
                <a:solidFill>
                  <a:srgbClr val="FFFFCC"/>
                </a:solidFill>
                <a:latin typeface="Arial" panose="020B0604020202020204" pitchFamily="34" charset="0"/>
              </a:rPr>
              <a:t> </a:t>
            </a:r>
          </a:p>
          <a:p>
            <a:pPr marL="0" indent="0">
              <a:spcBef>
                <a:spcPts val="1800"/>
              </a:spcBef>
            </a:pPr>
            <a:endParaRPr lang="en-US" altLang="en-US" b="1" dirty="0" smtClean="0">
              <a:solidFill>
                <a:srgbClr val="FFFFCC"/>
              </a:solidFill>
              <a:latin typeface="Arial" panose="020B0604020202020204" pitchFamily="34" charset="0"/>
            </a:endParaRPr>
          </a:p>
        </p:txBody>
      </p:sp>
      <p:sp>
        <p:nvSpPr>
          <p:cNvPr id="3" name="Rectangle 2"/>
          <p:cNvSpPr>
            <a:spLocks noGrp="1" noChangeArrowheads="1"/>
          </p:cNvSpPr>
          <p:nvPr>
            <p:ph type="title"/>
          </p:nvPr>
        </p:nvSpPr>
        <p:spPr>
          <a:xfrm>
            <a:off x="838200" y="152400"/>
            <a:ext cx="7305595" cy="914400"/>
          </a:xfrm>
        </p:spPr>
        <p:txBody>
          <a:bodyPr/>
          <a:lstStyle/>
          <a:p>
            <a:r>
              <a:rPr lang="en-US" altLang="en-US" sz="3200" b="1" dirty="0" smtClean="0">
                <a:solidFill>
                  <a:srgbClr val="FFFFCC"/>
                </a:solidFill>
                <a:latin typeface="Calibri" panose="020F0502020204030204" pitchFamily="34" charset="0"/>
              </a:rPr>
              <a:t>Theoretical Framework for Tests</a:t>
            </a:r>
            <a:endParaRPr lang="en-US" altLang="en-US" sz="3200" b="1" dirty="0">
              <a:solidFill>
                <a:srgbClr val="FFFFCC"/>
              </a:solidFill>
              <a:latin typeface="Calibri" panose="020F0502020204030204" pitchFamily="34" charset="0"/>
            </a:endParaRPr>
          </a:p>
        </p:txBody>
      </p:sp>
    </p:spTree>
    <p:extLst>
      <p:ext uri="{BB962C8B-B14F-4D97-AF65-F5344CB8AC3E}">
        <p14:creationId xmlns:p14="http://schemas.microsoft.com/office/powerpoint/2010/main" val="3468668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Text Box 6"/>
          <p:cNvSpPr txBox="1">
            <a:spLocks noChangeArrowheads="1"/>
          </p:cNvSpPr>
          <p:nvPr/>
        </p:nvSpPr>
        <p:spPr bwMode="auto">
          <a:xfrm>
            <a:off x="457200" y="1523998"/>
            <a:ext cx="80772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 typeface="Arial" panose="020B0604020202020204" pitchFamily="34" charset="0"/>
              <a:buChar char="•"/>
            </a:pPr>
            <a:r>
              <a:rPr lang="en-US" altLang="en-US" b="1" dirty="0" smtClean="0">
                <a:solidFill>
                  <a:srgbClr val="FFFFCC"/>
                </a:solidFill>
                <a:latin typeface="Calibri" panose="020F0502020204030204" pitchFamily="34" charset="0"/>
              </a:rPr>
              <a:t>The objective of measurement is to measure what we want to measure appropriately and do so with minimum error. </a:t>
            </a:r>
          </a:p>
          <a:p>
            <a:pPr>
              <a:spcBef>
                <a:spcPct val="50000"/>
              </a:spcBef>
              <a:buFont typeface="Arial" panose="020B0604020202020204" pitchFamily="34" charset="0"/>
              <a:buChar char="•"/>
            </a:pPr>
            <a:r>
              <a:rPr lang="en-US" altLang="en-US" b="1" dirty="0" smtClean="0">
                <a:solidFill>
                  <a:srgbClr val="FFFFCC"/>
                </a:solidFill>
                <a:latin typeface="Calibri" panose="020F0502020204030204" pitchFamily="34" charset="0"/>
              </a:rPr>
              <a:t>The construction of tests and the  determination of an examinee’s proficiency level/ability scores are carried out within one of two theoretical frameworks:</a:t>
            </a:r>
          </a:p>
          <a:p>
            <a:pPr marL="688975" lvl="1" indent="-231775">
              <a:spcBef>
                <a:spcPct val="50000"/>
              </a:spcBef>
              <a:buFont typeface="Arial" panose="020B0604020202020204" pitchFamily="34" charset="0"/>
              <a:buChar char="•"/>
            </a:pPr>
            <a:r>
              <a:rPr lang="en-US" altLang="en-US" b="1" dirty="0" smtClean="0">
                <a:solidFill>
                  <a:srgbClr val="FFFFCC"/>
                </a:solidFill>
                <a:latin typeface="Calibri" panose="020F0502020204030204" pitchFamily="34" charset="0"/>
              </a:rPr>
              <a:t>Classical Test Theory</a:t>
            </a:r>
          </a:p>
          <a:p>
            <a:pPr marL="688975" lvl="1" indent="-231775">
              <a:spcBef>
                <a:spcPct val="50000"/>
              </a:spcBef>
              <a:buFont typeface="Arial" panose="020B0604020202020204" pitchFamily="34" charset="0"/>
              <a:buChar char="•"/>
            </a:pPr>
            <a:r>
              <a:rPr lang="en-US" altLang="en-US" b="1" dirty="0" smtClean="0">
                <a:solidFill>
                  <a:srgbClr val="FFFFCC"/>
                </a:solidFill>
                <a:latin typeface="Calibri" panose="020F0502020204030204" pitchFamily="34" charset="0"/>
              </a:rPr>
              <a:t>Modern Test Theory or Item Response Theory (IRT)</a:t>
            </a:r>
            <a:endParaRPr lang="en-US" altLang="en-US" b="1" dirty="0" smtClean="0">
              <a:solidFill>
                <a:srgbClr val="FFFFCC"/>
              </a:solidFill>
              <a:latin typeface="Arial" panose="020B0604020202020204" pitchFamily="34" charset="0"/>
            </a:endParaRPr>
          </a:p>
          <a:p>
            <a:pPr marL="0" indent="0">
              <a:spcBef>
                <a:spcPct val="50000"/>
              </a:spcBef>
            </a:pPr>
            <a:endParaRPr lang="en-US" altLang="en-US" sz="2800" b="1" dirty="0" smtClean="0">
              <a:solidFill>
                <a:srgbClr val="FFFF99"/>
              </a:solidFill>
              <a:latin typeface="Arial" panose="020B0604020202020204" pitchFamily="34" charset="0"/>
            </a:endParaRPr>
          </a:p>
        </p:txBody>
      </p:sp>
      <p:sp>
        <p:nvSpPr>
          <p:cNvPr id="3" name="Rectangle 2"/>
          <p:cNvSpPr>
            <a:spLocks noGrp="1" noChangeArrowheads="1"/>
          </p:cNvSpPr>
          <p:nvPr>
            <p:ph type="title"/>
          </p:nvPr>
        </p:nvSpPr>
        <p:spPr>
          <a:xfrm>
            <a:off x="762000" y="152400"/>
            <a:ext cx="7305595" cy="914400"/>
          </a:xfrm>
        </p:spPr>
        <p:txBody>
          <a:bodyPr/>
          <a:lstStyle/>
          <a:p>
            <a:r>
              <a:rPr lang="en-US" altLang="en-US" sz="3200" b="1" dirty="0" smtClean="0">
                <a:solidFill>
                  <a:srgbClr val="FFFFCC"/>
                </a:solidFill>
                <a:latin typeface="Calibri" panose="020F0502020204030204" pitchFamily="34" charset="0"/>
              </a:rPr>
              <a:t>Theoretical Framework for Tests</a:t>
            </a:r>
            <a:endParaRPr lang="en-US" altLang="en-US" sz="3200" b="1" dirty="0">
              <a:solidFill>
                <a:srgbClr val="FFFFCC"/>
              </a:solidFill>
              <a:latin typeface="Calibri" panose="020F0502020204030204" pitchFamily="34" charset="0"/>
            </a:endParaRPr>
          </a:p>
        </p:txBody>
      </p:sp>
    </p:spTree>
    <p:extLst>
      <p:ext uri="{BB962C8B-B14F-4D97-AF65-F5344CB8AC3E}">
        <p14:creationId xmlns:p14="http://schemas.microsoft.com/office/powerpoint/2010/main" val="4153900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026"/>
          <p:cNvSpPr>
            <a:spLocks noGrp="1" noChangeArrowheads="1"/>
          </p:cNvSpPr>
          <p:nvPr>
            <p:ph type="title"/>
          </p:nvPr>
        </p:nvSpPr>
        <p:spPr>
          <a:xfrm>
            <a:off x="228600" y="152400"/>
            <a:ext cx="8610600" cy="1143000"/>
          </a:xfrm>
        </p:spPr>
        <p:txBody>
          <a:bodyPr/>
          <a:lstStyle/>
          <a:p>
            <a:r>
              <a:rPr lang="en-US" altLang="en-US" sz="3200" b="1" dirty="0" smtClean="0">
                <a:solidFill>
                  <a:srgbClr val="FFFFCC"/>
                </a:solidFill>
                <a:latin typeface="Calibri" panose="020F0502020204030204" pitchFamily="34" charset="0"/>
                <a:cs typeface="Arial" panose="020B0604020202020204" pitchFamily="34" charset="0"/>
              </a:rPr>
              <a:t>Classical Test Theory Model</a:t>
            </a:r>
            <a:endParaRPr lang="en-US" altLang="en-US" sz="3200" b="1" dirty="0">
              <a:solidFill>
                <a:srgbClr val="FFFFCC"/>
              </a:solidFill>
              <a:latin typeface="Calibri" panose="020F0502020204030204" pitchFamily="34" charset="0"/>
              <a:cs typeface="Arial" panose="020B0604020202020204" pitchFamily="34" charset="0"/>
            </a:endParaRPr>
          </a:p>
        </p:txBody>
      </p:sp>
      <p:sp>
        <p:nvSpPr>
          <p:cNvPr id="45059" name="Text Box 1027"/>
          <p:cNvSpPr txBox="1">
            <a:spLocks noChangeArrowheads="1"/>
          </p:cNvSpPr>
          <p:nvPr/>
        </p:nvSpPr>
        <p:spPr bwMode="auto">
          <a:xfrm>
            <a:off x="1295400" y="1600200"/>
            <a:ext cx="6172200"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b="1" dirty="0" smtClean="0">
                <a:solidFill>
                  <a:srgbClr val="FFFFCC"/>
                </a:solidFill>
                <a:latin typeface="Arial" panose="020B0604020202020204" pitchFamily="34" charset="0"/>
              </a:rPr>
              <a:t>               X            =          T       +       E</a:t>
            </a:r>
            <a:endParaRPr lang="en-US" altLang="en-US" dirty="0" smtClean="0">
              <a:solidFill>
                <a:srgbClr val="FFFFCC"/>
              </a:solidFill>
            </a:endParaRPr>
          </a:p>
          <a:p>
            <a:pPr>
              <a:spcBef>
                <a:spcPct val="50000"/>
              </a:spcBef>
            </a:pPr>
            <a:r>
              <a:rPr lang="en-US" altLang="en-US" b="1" dirty="0" smtClean="0">
                <a:solidFill>
                  <a:srgbClr val="FFFFCC"/>
                </a:solidFill>
                <a:latin typeface="Calibri" panose="020F0502020204030204" pitchFamily="34" charset="0"/>
              </a:rPr>
              <a:t>      Observed Score         True Score         Error</a:t>
            </a:r>
          </a:p>
        </p:txBody>
      </p:sp>
      <p:sp>
        <p:nvSpPr>
          <p:cNvPr id="45064" name="Text Box 1032"/>
          <p:cNvSpPr txBox="1">
            <a:spLocks noChangeArrowheads="1"/>
          </p:cNvSpPr>
          <p:nvPr/>
        </p:nvSpPr>
        <p:spPr bwMode="auto">
          <a:xfrm>
            <a:off x="609600" y="4088899"/>
            <a:ext cx="822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
        <p:nvSpPr>
          <p:cNvPr id="45066" name="Text Box 1034"/>
          <p:cNvSpPr txBox="1">
            <a:spLocks noChangeArrowheads="1"/>
          </p:cNvSpPr>
          <p:nvPr/>
        </p:nvSpPr>
        <p:spPr bwMode="auto">
          <a:xfrm>
            <a:off x="1180405" y="3474243"/>
            <a:ext cx="699028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b="1" dirty="0" smtClean="0">
                <a:solidFill>
                  <a:srgbClr val="FFFFCC"/>
                </a:solidFill>
                <a:latin typeface="Calibri" panose="020F0502020204030204" pitchFamily="34" charset="0"/>
              </a:rPr>
              <a:t>                     = Observed Score Variance</a:t>
            </a:r>
          </a:p>
          <a:p>
            <a:pPr>
              <a:spcBef>
                <a:spcPct val="50000"/>
              </a:spcBef>
            </a:pPr>
            <a:r>
              <a:rPr lang="en-US" altLang="en-US" b="1" dirty="0" smtClean="0">
                <a:solidFill>
                  <a:srgbClr val="FFFF99"/>
                </a:solidFill>
                <a:latin typeface="Calibri" panose="020F0502020204030204" pitchFamily="34" charset="0"/>
              </a:rPr>
              <a:t>                     =  </a:t>
            </a:r>
            <a:r>
              <a:rPr lang="en-US" altLang="en-US" b="1" dirty="0">
                <a:solidFill>
                  <a:srgbClr val="FFFF99"/>
                </a:solidFill>
                <a:latin typeface="Calibri" panose="020F0502020204030204" pitchFamily="34" charset="0"/>
              </a:rPr>
              <a:t>True Score </a:t>
            </a:r>
            <a:r>
              <a:rPr lang="en-US" altLang="en-US" b="1" dirty="0" smtClean="0">
                <a:solidFill>
                  <a:srgbClr val="FFFF99"/>
                </a:solidFill>
                <a:latin typeface="Calibri" panose="020F0502020204030204" pitchFamily="34" charset="0"/>
              </a:rPr>
              <a:t>Variance</a:t>
            </a:r>
          </a:p>
          <a:p>
            <a:pPr>
              <a:spcBef>
                <a:spcPct val="50000"/>
              </a:spcBef>
            </a:pPr>
            <a:r>
              <a:rPr lang="en-US" altLang="en-US" b="1" dirty="0" smtClean="0">
                <a:solidFill>
                  <a:srgbClr val="FFFFCC"/>
                </a:solidFill>
                <a:latin typeface="Calibri" panose="020F0502020204030204" pitchFamily="34" charset="0"/>
              </a:rPr>
              <a:t>                     = </a:t>
            </a:r>
            <a:r>
              <a:rPr lang="en-US" altLang="en-US" b="1" dirty="0">
                <a:solidFill>
                  <a:srgbClr val="FFFFCC"/>
                </a:solidFill>
                <a:latin typeface="Calibri" panose="020F0502020204030204" pitchFamily="34" charset="0"/>
              </a:rPr>
              <a:t>Error Variance</a:t>
            </a:r>
            <a:endParaRPr lang="en-US" altLang="en-US" b="1" dirty="0" smtClean="0">
              <a:solidFill>
                <a:srgbClr val="FFFF99"/>
              </a:solidFill>
              <a:latin typeface="Calibri" panose="020F0502020204030204" pitchFamily="34" charset="0"/>
            </a:endParaRPr>
          </a:p>
          <a:p>
            <a:pPr>
              <a:spcBef>
                <a:spcPct val="50000"/>
              </a:spcBef>
            </a:pPr>
            <a:endParaRPr lang="en-US" altLang="en-US" b="1" dirty="0">
              <a:solidFill>
                <a:srgbClr val="FFFF99"/>
              </a:solidFill>
              <a:latin typeface="Calibri" panose="020F0502020204030204" pitchFamily="34" charset="0"/>
            </a:endParaRPr>
          </a:p>
          <a:p>
            <a:pPr>
              <a:spcBef>
                <a:spcPct val="50000"/>
              </a:spcBef>
            </a:pPr>
            <a:endParaRPr lang="en-US" altLang="en-US" b="1" dirty="0">
              <a:solidFill>
                <a:srgbClr val="FFFF99"/>
              </a:solidFill>
              <a:latin typeface="Calibri" panose="020F0502020204030204" pitchFamily="34" charset="0"/>
            </a:endParaRPr>
          </a:p>
        </p:txBody>
      </p:sp>
      <p:graphicFrame>
        <p:nvGraphicFramePr>
          <p:cNvPr id="45070" name="Object 1038"/>
          <p:cNvGraphicFramePr>
            <a:graphicFrameLocks noChangeAspect="1"/>
          </p:cNvGraphicFramePr>
          <p:nvPr>
            <p:extLst>
              <p:ext uri="{D42A27DB-BD31-4B8C-83A1-F6EECF244321}">
                <p14:modId xmlns:p14="http://schemas.microsoft.com/office/powerpoint/2010/main" val="1440647260"/>
              </p:ext>
            </p:extLst>
          </p:nvPr>
        </p:nvGraphicFramePr>
        <p:xfrm>
          <a:off x="2137853" y="4003433"/>
          <a:ext cx="482754" cy="478284"/>
        </p:xfrm>
        <a:graphic>
          <a:graphicData uri="http://schemas.openxmlformats.org/presentationml/2006/ole">
            <mc:AlternateContent xmlns:mc="http://schemas.openxmlformats.org/markup-compatibility/2006">
              <mc:Choice xmlns:v="urn:schemas-microsoft-com:vml" Requires="v">
                <p:oleObj spid="_x0000_s86191" name="Equation" r:id="rId3" imgW="203040" imgH="241200" progId="Equation.DSMT4">
                  <p:embed/>
                </p:oleObj>
              </mc:Choice>
              <mc:Fallback>
                <p:oleObj name="Equation" r:id="rId3" imgW="203040" imgH="241200" progId="Equation.DSMT4">
                  <p:embed/>
                  <p:pic>
                    <p:nvPicPr>
                      <p:cNvPr id="0" name=""/>
                      <p:cNvPicPr>
                        <a:picLocks noChangeAspect="1" noChangeArrowheads="1"/>
                      </p:cNvPicPr>
                      <p:nvPr/>
                    </p:nvPicPr>
                    <p:blipFill>
                      <a:blip r:embed="rId4"/>
                      <a:srcRect/>
                      <a:stretch>
                        <a:fillRect/>
                      </a:stretch>
                    </p:blipFill>
                    <p:spPr bwMode="auto">
                      <a:xfrm>
                        <a:off x="2137853" y="4003433"/>
                        <a:ext cx="482754" cy="478284"/>
                      </a:xfrm>
                      <a:prstGeom prst="rect">
                        <a:avLst/>
                      </a:prstGeom>
                      <a:noFill/>
                      <a:ln>
                        <a:noFill/>
                      </a:ln>
                      <a:effectLst/>
                      <a:extLst/>
                    </p:spPr>
                  </p:pic>
                </p:oleObj>
              </mc:Fallback>
            </mc:AlternateContent>
          </a:graphicData>
        </a:graphic>
      </p:graphicFrame>
      <p:graphicFrame>
        <p:nvGraphicFramePr>
          <p:cNvPr id="45071" name="Object 1039"/>
          <p:cNvGraphicFramePr>
            <a:graphicFrameLocks noChangeAspect="1"/>
          </p:cNvGraphicFramePr>
          <p:nvPr>
            <p:extLst>
              <p:ext uri="{D42A27DB-BD31-4B8C-83A1-F6EECF244321}">
                <p14:modId xmlns:p14="http://schemas.microsoft.com/office/powerpoint/2010/main" val="3238959737"/>
              </p:ext>
            </p:extLst>
          </p:nvPr>
        </p:nvGraphicFramePr>
        <p:xfrm>
          <a:off x="2123238" y="4581007"/>
          <a:ext cx="497369" cy="492763"/>
        </p:xfrm>
        <a:graphic>
          <a:graphicData uri="http://schemas.openxmlformats.org/presentationml/2006/ole">
            <mc:AlternateContent xmlns:mc="http://schemas.openxmlformats.org/markup-compatibility/2006">
              <mc:Choice xmlns:v="urn:schemas-microsoft-com:vml" Requires="v">
                <p:oleObj spid="_x0000_s86192" name="Equation" r:id="rId5" imgW="203040" imgH="241200" progId="Equation.DSMT4">
                  <p:embed/>
                </p:oleObj>
              </mc:Choice>
              <mc:Fallback>
                <p:oleObj name="Equation" r:id="rId5" imgW="203040" imgH="241200" progId="Equation.DSMT4">
                  <p:embed/>
                  <p:pic>
                    <p:nvPicPr>
                      <p:cNvPr id="0" name=""/>
                      <p:cNvPicPr>
                        <a:picLocks noChangeAspect="1" noChangeArrowheads="1"/>
                      </p:cNvPicPr>
                      <p:nvPr/>
                    </p:nvPicPr>
                    <p:blipFill>
                      <a:blip r:embed="rId6"/>
                      <a:srcRect/>
                      <a:stretch>
                        <a:fillRect/>
                      </a:stretch>
                    </p:blipFill>
                    <p:spPr bwMode="auto">
                      <a:xfrm>
                        <a:off x="2123238" y="4581007"/>
                        <a:ext cx="497369" cy="492763"/>
                      </a:xfrm>
                      <a:prstGeom prst="rect">
                        <a:avLst/>
                      </a:prstGeom>
                      <a:noFill/>
                      <a:ln>
                        <a:noFill/>
                      </a:ln>
                      <a:effectLst/>
                      <a:extLst/>
                    </p:spPr>
                  </p:pic>
                </p:oleObj>
              </mc:Fallback>
            </mc:AlternateContent>
          </a:graphicData>
        </a:graphic>
      </p:graphicFrame>
      <p:graphicFrame>
        <p:nvGraphicFramePr>
          <p:cNvPr id="11" name="Object 1033"/>
          <p:cNvGraphicFramePr>
            <a:graphicFrameLocks noChangeAspect="1"/>
          </p:cNvGraphicFramePr>
          <p:nvPr>
            <p:extLst>
              <p:ext uri="{D42A27DB-BD31-4B8C-83A1-F6EECF244321}">
                <p14:modId xmlns:p14="http://schemas.microsoft.com/office/powerpoint/2010/main" val="15859596"/>
              </p:ext>
            </p:extLst>
          </p:nvPr>
        </p:nvGraphicFramePr>
        <p:xfrm>
          <a:off x="2193387" y="3459700"/>
          <a:ext cx="457200" cy="402637"/>
        </p:xfrm>
        <a:graphic>
          <a:graphicData uri="http://schemas.openxmlformats.org/presentationml/2006/ole">
            <mc:AlternateContent xmlns:mc="http://schemas.openxmlformats.org/markup-compatibility/2006">
              <mc:Choice xmlns:v="urn:schemas-microsoft-com:vml" Requires="v">
                <p:oleObj spid="_x0000_s86193" name="Equation" r:id="rId7" imgW="228600" imgH="241200" progId="Equation.DSMT4">
                  <p:embed/>
                </p:oleObj>
              </mc:Choice>
              <mc:Fallback>
                <p:oleObj name="Equation" r:id="rId7" imgW="228600" imgH="241200" progId="Equation.DSMT4">
                  <p:embed/>
                  <p:pic>
                    <p:nvPicPr>
                      <p:cNvPr id="0" name=""/>
                      <p:cNvPicPr>
                        <a:picLocks noChangeAspect="1" noChangeArrowheads="1"/>
                      </p:cNvPicPr>
                      <p:nvPr/>
                    </p:nvPicPr>
                    <p:blipFill>
                      <a:blip r:embed="rId8"/>
                      <a:srcRect/>
                      <a:stretch>
                        <a:fillRect/>
                      </a:stretch>
                    </p:blipFill>
                    <p:spPr bwMode="auto">
                      <a:xfrm>
                        <a:off x="2193387" y="3459700"/>
                        <a:ext cx="457200" cy="402637"/>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3728813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55805" y="152400"/>
            <a:ext cx="8458200" cy="1143000"/>
          </a:xfrm>
        </p:spPr>
        <p:txBody>
          <a:bodyPr/>
          <a:lstStyle/>
          <a:p>
            <a:pPr eaLnBrk="1" hangingPunct="1"/>
            <a:r>
              <a:rPr lang="en-US" altLang="en-US" sz="3200" b="1" dirty="0" smtClean="0">
                <a:solidFill>
                  <a:srgbClr val="FFFFCC"/>
                </a:solidFill>
                <a:latin typeface="Calibri" panose="020F0502020204030204" pitchFamily="34" charset="0"/>
              </a:rPr>
              <a:t>Indices Used In Traditional Test Construction</a:t>
            </a:r>
          </a:p>
        </p:txBody>
      </p:sp>
      <p:sp>
        <p:nvSpPr>
          <p:cNvPr id="150532" name="Text Box 4"/>
          <p:cNvSpPr txBox="1">
            <a:spLocks noChangeArrowheads="1"/>
          </p:cNvSpPr>
          <p:nvPr/>
        </p:nvSpPr>
        <p:spPr bwMode="auto">
          <a:xfrm>
            <a:off x="457200" y="1727915"/>
            <a:ext cx="6019800"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marL="457200" indent="-457200" eaLnBrk="1" hangingPunct="1">
              <a:spcBef>
                <a:spcPct val="50000"/>
              </a:spcBef>
              <a:buFont typeface="Arial" panose="020B0604020202020204" pitchFamily="34" charset="0"/>
              <a:buChar char="•"/>
            </a:pPr>
            <a:r>
              <a:rPr lang="en-US" altLang="en-US" sz="2400" dirty="0">
                <a:solidFill>
                  <a:srgbClr val="FFFFCC"/>
                </a:solidFill>
                <a:latin typeface="Calibri" panose="020F0502020204030204" pitchFamily="34" charset="0"/>
              </a:rPr>
              <a:t>Item and Test Indices</a:t>
            </a:r>
            <a:r>
              <a:rPr lang="en-US" altLang="en-US" sz="2400" dirty="0" smtClean="0">
                <a:solidFill>
                  <a:srgbClr val="FFFFCC"/>
                </a:solidFill>
                <a:latin typeface="Calibri" panose="020F0502020204030204" pitchFamily="34" charset="0"/>
              </a:rPr>
              <a:t>:</a:t>
            </a:r>
          </a:p>
          <a:p>
            <a:pPr marL="798513" indent="-341313" eaLnBrk="1" hangingPunct="1">
              <a:spcBef>
                <a:spcPts val="1200"/>
              </a:spcBef>
              <a:buFont typeface="Wingdings" panose="05000000000000000000" pitchFamily="2" charset="2"/>
              <a:buChar char="§"/>
              <a:tabLst>
                <a:tab pos="798513" algn="l"/>
              </a:tabLst>
            </a:pPr>
            <a:r>
              <a:rPr lang="en-US" altLang="en-US" sz="2400" dirty="0">
                <a:solidFill>
                  <a:srgbClr val="FFFFCC"/>
                </a:solidFill>
                <a:latin typeface="Calibri" panose="020F0502020204030204" pitchFamily="34" charset="0"/>
              </a:rPr>
              <a:t>Item difficulty</a:t>
            </a:r>
          </a:p>
          <a:p>
            <a:pPr marL="798513" indent="-341313" eaLnBrk="1" hangingPunct="1">
              <a:spcBef>
                <a:spcPts val="1200"/>
              </a:spcBef>
              <a:buFont typeface="Wingdings" panose="05000000000000000000" pitchFamily="2" charset="2"/>
              <a:buChar char="§"/>
              <a:tabLst>
                <a:tab pos="798513" algn="l"/>
              </a:tabLst>
            </a:pPr>
            <a:r>
              <a:rPr lang="en-US" altLang="en-US" sz="2400" dirty="0">
                <a:solidFill>
                  <a:srgbClr val="FFFFCC"/>
                </a:solidFill>
                <a:latin typeface="Calibri" panose="020F0502020204030204" pitchFamily="34" charset="0"/>
              </a:rPr>
              <a:t>Item discrimination</a:t>
            </a:r>
          </a:p>
          <a:p>
            <a:pPr marL="798513" indent="-341313" eaLnBrk="1" hangingPunct="1">
              <a:spcBef>
                <a:spcPts val="1200"/>
              </a:spcBef>
              <a:buFont typeface="Wingdings" panose="05000000000000000000" pitchFamily="2" charset="2"/>
              <a:buChar char="§"/>
              <a:tabLst>
                <a:tab pos="798513" algn="l"/>
              </a:tabLst>
            </a:pPr>
            <a:r>
              <a:rPr lang="en-US" altLang="en-US" sz="2400" dirty="0">
                <a:solidFill>
                  <a:srgbClr val="FFFFCC"/>
                </a:solidFill>
                <a:latin typeface="Calibri" panose="020F0502020204030204" pitchFamily="34" charset="0"/>
              </a:rPr>
              <a:t>Test score reliability</a:t>
            </a:r>
          </a:p>
          <a:p>
            <a:pPr marL="798513" indent="-341313" eaLnBrk="1" hangingPunct="1">
              <a:spcBef>
                <a:spcPts val="1200"/>
              </a:spcBef>
              <a:buFont typeface="Wingdings" panose="05000000000000000000" pitchFamily="2" charset="2"/>
              <a:buChar char="§"/>
              <a:tabLst>
                <a:tab pos="798513" algn="l"/>
              </a:tabLst>
            </a:pPr>
            <a:r>
              <a:rPr lang="en-US" altLang="en-US" sz="2400" dirty="0">
                <a:solidFill>
                  <a:srgbClr val="FFFFCC"/>
                </a:solidFill>
                <a:latin typeface="Calibri" panose="020F0502020204030204" pitchFamily="34" charset="0"/>
              </a:rPr>
              <a:t>Standard Error of </a:t>
            </a:r>
            <a:r>
              <a:rPr lang="en-US" altLang="en-US" sz="2400" dirty="0" smtClean="0">
                <a:solidFill>
                  <a:srgbClr val="FFFFCC"/>
                </a:solidFill>
                <a:latin typeface="Calibri" panose="020F0502020204030204" pitchFamily="34" charset="0"/>
              </a:rPr>
              <a:t>Measurement</a:t>
            </a:r>
          </a:p>
          <a:p>
            <a:pPr marL="457200" indent="-457200" eaLnBrk="1" hangingPunct="1">
              <a:spcBef>
                <a:spcPts val="2400"/>
              </a:spcBef>
              <a:buFont typeface="Arial" panose="020B0604020202020204" pitchFamily="34" charset="0"/>
              <a:buChar char="•"/>
              <a:tabLst>
                <a:tab pos="798513" algn="l"/>
              </a:tabLst>
            </a:pPr>
            <a:r>
              <a:rPr lang="en-US" altLang="en-US" sz="2400" dirty="0">
                <a:solidFill>
                  <a:srgbClr val="FFFFCC"/>
                </a:solidFill>
                <a:latin typeface="Calibri" panose="020F0502020204030204" pitchFamily="34" charset="0"/>
              </a:rPr>
              <a:t>Examinee Indices</a:t>
            </a:r>
            <a:r>
              <a:rPr lang="en-US" altLang="en-US" sz="2400" dirty="0" smtClean="0">
                <a:solidFill>
                  <a:srgbClr val="FFFFCC"/>
                </a:solidFill>
                <a:latin typeface="Calibri" panose="020F0502020204030204" pitchFamily="34" charset="0"/>
              </a:rPr>
              <a:t>:</a:t>
            </a:r>
          </a:p>
          <a:p>
            <a:pPr marL="798513" indent="-341313" eaLnBrk="1" hangingPunct="1">
              <a:spcBef>
                <a:spcPts val="1200"/>
              </a:spcBef>
              <a:buFont typeface="Wingdings" panose="05000000000000000000" pitchFamily="2" charset="2"/>
              <a:buChar char="§"/>
              <a:tabLst>
                <a:tab pos="744538" algn="l"/>
              </a:tabLst>
            </a:pPr>
            <a:r>
              <a:rPr lang="en-US" altLang="en-US" sz="2400" dirty="0">
                <a:solidFill>
                  <a:srgbClr val="FFFFCC"/>
                </a:solidFill>
                <a:latin typeface="Calibri" panose="020F0502020204030204" pitchFamily="34" charset="0"/>
              </a:rPr>
              <a:t>Test </a:t>
            </a:r>
            <a:r>
              <a:rPr lang="en-US" altLang="en-US" sz="2400" dirty="0" smtClean="0">
                <a:solidFill>
                  <a:srgbClr val="FFFFCC"/>
                </a:solidFill>
                <a:latin typeface="Calibri" panose="020F0502020204030204" pitchFamily="34" charset="0"/>
              </a:rPr>
              <a:t>score</a:t>
            </a:r>
            <a:endParaRPr lang="en-US" altLang="en-US" sz="2400" dirty="0">
              <a:solidFill>
                <a:srgbClr val="FFFFCC"/>
              </a:solidFill>
              <a:latin typeface="Calibri" panose="020F0502020204030204" pitchFamily="34" charset="0"/>
            </a:endParaRPr>
          </a:p>
        </p:txBody>
      </p:sp>
      <p:sp>
        <p:nvSpPr>
          <p:cNvPr id="34821" name="Text Box 5"/>
          <p:cNvSpPr txBox="1">
            <a:spLocks noChangeArrowheads="1"/>
          </p:cNvSpPr>
          <p:nvPr/>
        </p:nvSpPr>
        <p:spPr bwMode="auto">
          <a:xfrm>
            <a:off x="3657600" y="5105400"/>
            <a:ext cx="1841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eaLnBrk="1" hangingPunct="1"/>
            <a:endParaRPr lang="en-US" altLang="en-US"/>
          </a:p>
        </p:txBody>
      </p:sp>
      <p:sp>
        <p:nvSpPr>
          <p:cNvPr id="150536" name="Rectangle 8"/>
          <p:cNvSpPr>
            <a:spLocks noChangeArrowheads="1"/>
          </p:cNvSpPr>
          <p:nvPr/>
        </p:nvSpPr>
        <p:spPr bwMode="auto">
          <a:xfrm>
            <a:off x="762000" y="5369517"/>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spcBef>
                <a:spcPct val="20000"/>
              </a:spcBef>
              <a:buFont typeface="Wingdings" panose="05000000000000000000" pitchFamily="2" charset="2"/>
              <a:buChar char="§"/>
            </a:pPr>
            <a:endParaRPr lang="en-US" altLang="en-US" sz="2400" dirty="0">
              <a:solidFill>
                <a:srgbClr val="FFFFCC"/>
              </a:solidFill>
              <a:latin typeface="Calibri" panose="020F0502020204030204" pitchFamily="34" charset="0"/>
            </a:endParaRPr>
          </a:p>
        </p:txBody>
      </p:sp>
    </p:spTree>
    <p:extLst>
      <p:ext uri="{BB962C8B-B14F-4D97-AF65-F5344CB8AC3E}">
        <p14:creationId xmlns:p14="http://schemas.microsoft.com/office/powerpoint/2010/main" val="1944535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0532"/>
                                        </p:tgtEl>
                                        <p:attrNameLst>
                                          <p:attrName>style.visibility</p:attrName>
                                        </p:attrNameLst>
                                      </p:cBhvr>
                                      <p:to>
                                        <p:strVal val="visible"/>
                                      </p:to>
                                    </p:set>
                                    <p:animEffect transition="in" filter="dissolve">
                                      <p:cBhvr>
                                        <p:cTn id="7" dur="500"/>
                                        <p:tgtEl>
                                          <p:spTgt spid="1505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nodePh="1">
                                  <p:stCondLst>
                                    <p:cond delay="0"/>
                                  </p:stCondLst>
                                  <p:endCondLst>
                                    <p:cond evt="begin" delay="0">
                                      <p:tn val="10"/>
                                    </p:cond>
                                  </p:endCondLst>
                                  <p:childTnLst>
                                    <p:set>
                                      <p:cBhvr>
                                        <p:cTn id="11" dur="1" fill="hold">
                                          <p:stCondLst>
                                            <p:cond delay="0"/>
                                          </p:stCondLst>
                                        </p:cTn>
                                        <p:tgtEl>
                                          <p:spTgt spid="150536"/>
                                        </p:tgtEl>
                                        <p:attrNameLst>
                                          <p:attrName>style.visibility</p:attrName>
                                        </p:attrNameLst>
                                      </p:cBhvr>
                                      <p:to>
                                        <p:strVal val="visible"/>
                                      </p:to>
                                    </p:set>
                                    <p:animEffect transition="in" filter="dissolve">
                                      <p:cBhvr>
                                        <p:cTn id="12" dur="500"/>
                                        <p:tgtEl>
                                          <p:spTgt spid="1505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2" grpId="0"/>
      <p:bldP spid="1505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990600"/>
          </a:xfrm>
        </p:spPr>
        <p:txBody>
          <a:bodyPr/>
          <a:lstStyle/>
          <a:p>
            <a:pPr eaLnBrk="1" hangingPunct="1">
              <a:defRPr/>
            </a:pPr>
            <a:r>
              <a:rPr lang="en-US" sz="3200" b="1" dirty="0" smtClean="0">
                <a:solidFill>
                  <a:srgbClr val="FFFFCC"/>
                </a:solidFill>
                <a:latin typeface="Calibri" panose="020F0502020204030204" pitchFamily="34" charset="0"/>
                <a:cs typeface="+mj-cs"/>
              </a:rPr>
              <a:t>Testing: A Brief History</a:t>
            </a:r>
          </a:p>
        </p:txBody>
      </p:sp>
      <p:sp>
        <p:nvSpPr>
          <p:cNvPr id="2051" name="Text Box 3"/>
          <p:cNvSpPr txBox="1">
            <a:spLocks noChangeArrowheads="1"/>
          </p:cNvSpPr>
          <p:nvPr/>
        </p:nvSpPr>
        <p:spPr bwMode="auto">
          <a:xfrm>
            <a:off x="440410" y="1524000"/>
            <a:ext cx="8153400" cy="4385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buFontTx/>
              <a:buAutoNum type="arabicPeriod"/>
            </a:pPr>
            <a:r>
              <a:rPr lang="en-US" altLang="en-US" b="1" dirty="0">
                <a:solidFill>
                  <a:srgbClr val="FFFFCC"/>
                </a:solidFill>
                <a:latin typeface="Calibri" panose="020F0502020204030204" pitchFamily="34" charset="0"/>
              </a:rPr>
              <a:t>Testing is part of human nature and </a:t>
            </a:r>
            <a:r>
              <a:rPr lang="en-US" altLang="en-US" b="1" dirty="0" smtClean="0">
                <a:solidFill>
                  <a:srgbClr val="FFFFCC"/>
                </a:solidFill>
                <a:latin typeface="Calibri" panose="020F0502020204030204" pitchFamily="34" charset="0"/>
              </a:rPr>
              <a:t>has  </a:t>
            </a:r>
            <a:r>
              <a:rPr lang="en-US" altLang="en-US" b="1" dirty="0">
                <a:solidFill>
                  <a:srgbClr val="FFFFCC"/>
                </a:solidFill>
                <a:latin typeface="Calibri" panose="020F0502020204030204" pitchFamily="34" charset="0"/>
              </a:rPr>
              <a:t>a long history. </a:t>
            </a:r>
            <a:r>
              <a:rPr lang="en-US" altLang="en-US" b="1" dirty="0" smtClean="0">
                <a:solidFill>
                  <a:srgbClr val="FFFFCC"/>
                </a:solidFill>
                <a:latin typeface="Calibri" panose="020F0502020204030204" pitchFamily="34" charset="0"/>
              </a:rPr>
              <a:t>In the old testament, “Mastery Testing” was used in the </a:t>
            </a:r>
            <a:r>
              <a:rPr lang="en-US" altLang="en-US" b="1" dirty="0">
                <a:solidFill>
                  <a:srgbClr val="FFFFCC"/>
                </a:solidFill>
                <a:latin typeface="Calibri" panose="020F0502020204030204" pitchFamily="34" charset="0"/>
              </a:rPr>
              <a:t>old testament to “classify” people into two </a:t>
            </a:r>
            <a:r>
              <a:rPr lang="en-US" altLang="en-US" b="1" dirty="0" smtClean="0">
                <a:solidFill>
                  <a:srgbClr val="FFFFCC"/>
                </a:solidFill>
                <a:latin typeface="Calibri" panose="020F0502020204030204" pitchFamily="34" charset="0"/>
              </a:rPr>
              <a:t>groups:    </a:t>
            </a:r>
          </a:p>
          <a:p>
            <a:pPr marL="628650" lvl="1" indent="-342900" eaLnBrk="1" hangingPunct="1">
              <a:spcBef>
                <a:spcPct val="50000"/>
              </a:spcBef>
              <a:buFont typeface="Arial" panose="020B0604020202020204" pitchFamily="34" charset="0"/>
              <a:buChar char="•"/>
            </a:pPr>
            <a:r>
              <a:rPr lang="en-US" altLang="en-US" b="1" dirty="0" smtClean="0">
                <a:solidFill>
                  <a:srgbClr val="FFFFCC"/>
                </a:solidFill>
                <a:latin typeface="Calibri" panose="020F0502020204030204" pitchFamily="34" charset="0"/>
              </a:rPr>
              <a:t>The Gileadites</a:t>
            </a:r>
            <a:r>
              <a:rPr lang="en-US" altLang="en-US" b="1" dirty="0">
                <a:solidFill>
                  <a:srgbClr val="FFFFCC"/>
                </a:solidFill>
                <a:latin typeface="Calibri" panose="020F0502020204030204" pitchFamily="34" charset="0"/>
              </a:rPr>
              <a:t> </a:t>
            </a:r>
            <a:r>
              <a:rPr lang="en-US" altLang="en-US" b="1" dirty="0" smtClean="0">
                <a:solidFill>
                  <a:srgbClr val="FFFFCC"/>
                </a:solidFill>
                <a:latin typeface="Calibri" panose="020F0502020204030204" pitchFamily="34" charset="0"/>
              </a:rPr>
              <a:t>defeated the Ephraimites, and when the Ephraimites tried to escape, they were given a high stakes test; </a:t>
            </a:r>
          </a:p>
          <a:p>
            <a:pPr marL="628650" lvl="1" indent="-342900" eaLnBrk="1" hangingPunct="1">
              <a:spcBef>
                <a:spcPct val="50000"/>
              </a:spcBef>
              <a:buFont typeface="Arial" panose="020B0604020202020204" pitchFamily="34" charset="0"/>
              <a:buChar char="•"/>
            </a:pPr>
            <a:r>
              <a:rPr lang="en-US" altLang="en-US" b="1" dirty="0" smtClean="0">
                <a:solidFill>
                  <a:srgbClr val="FFFFCC"/>
                </a:solidFill>
                <a:latin typeface="Calibri" panose="020F0502020204030204" pitchFamily="34" charset="0"/>
              </a:rPr>
              <a:t>The test was to pronounce the word “shibboleth”. Failure had a drastic consequence.</a:t>
            </a:r>
          </a:p>
          <a:p>
            <a:pPr marL="460375" indent="-460375" eaLnBrk="1" hangingPunct="1">
              <a:spcBef>
                <a:spcPts val="1800"/>
              </a:spcBef>
              <a:buAutoNum type="arabicPeriod" startAt="2"/>
            </a:pPr>
            <a:r>
              <a:rPr lang="en-US" altLang="en-US" b="1" dirty="0" smtClean="0">
                <a:solidFill>
                  <a:srgbClr val="FFFFCC"/>
                </a:solidFill>
                <a:latin typeface="Calibri" panose="020F0502020204030204" pitchFamily="34" charset="0"/>
              </a:rPr>
              <a:t>Civil </a:t>
            </a:r>
            <a:r>
              <a:rPr lang="en-US" altLang="en-US" b="1" dirty="0">
                <a:solidFill>
                  <a:srgbClr val="FFFFCC"/>
                </a:solidFill>
                <a:latin typeface="Calibri" panose="020F0502020204030204" pitchFamily="34" charset="0"/>
              </a:rPr>
              <a:t>service exams were used in China more </a:t>
            </a:r>
            <a:r>
              <a:rPr lang="en-US" altLang="en-US" b="1" dirty="0" smtClean="0">
                <a:solidFill>
                  <a:srgbClr val="FFFFCC"/>
                </a:solidFill>
                <a:latin typeface="Calibri" panose="020F0502020204030204" pitchFamily="34" charset="0"/>
              </a:rPr>
              <a:t> than </a:t>
            </a:r>
            <a:r>
              <a:rPr lang="en-US" altLang="en-US" b="1" dirty="0">
                <a:solidFill>
                  <a:srgbClr val="FFFFCC"/>
                </a:solidFill>
                <a:latin typeface="Calibri" panose="020F0502020204030204" pitchFamily="34" charset="0"/>
              </a:rPr>
              <a:t>3000 years ago</a:t>
            </a:r>
            <a:r>
              <a:rPr lang="en-US" altLang="en-US" b="1" dirty="0" smtClean="0">
                <a:solidFill>
                  <a:srgbClr val="FFFFCC"/>
                </a:solidFill>
                <a:latin typeface="Calibri" panose="020F0502020204030204" pitchFamily="34" charset="0"/>
              </a:rPr>
              <a:t>.</a:t>
            </a:r>
          </a:p>
        </p:txBody>
      </p:sp>
      <p:graphicFrame>
        <p:nvGraphicFramePr>
          <p:cNvPr id="16387"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16449" name="Equation" r:id="rId3" imgW="435285" imgH="677109" progId="Equation.DSMT4">
                  <p:embed/>
                </p:oleObj>
              </mc:Choice>
              <mc:Fallback>
                <p:oleObj name="Equation" r:id="rId3" imgW="435285" imgH="677109"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Classical Item Indices: Item Difficulty</a:t>
            </a:r>
          </a:p>
        </p:txBody>
      </p:sp>
      <p:sp>
        <p:nvSpPr>
          <p:cNvPr id="154627" name="Rectangle 3"/>
          <p:cNvSpPr>
            <a:spLocks noGrp="1" noChangeArrowheads="1"/>
          </p:cNvSpPr>
          <p:nvPr>
            <p:ph type="body" idx="1"/>
          </p:nvPr>
        </p:nvSpPr>
        <p:spPr>
          <a:xfrm>
            <a:off x="457200" y="1524000"/>
            <a:ext cx="7772400" cy="3792711"/>
          </a:xfrm>
        </p:spPr>
        <p:txBody>
          <a:bodyPr/>
          <a:lstStyle/>
          <a:p>
            <a:pPr marL="457200" indent="-457200" eaLnBrk="1" hangingPunct="1">
              <a:spcBef>
                <a:spcPts val="1800"/>
              </a:spcBef>
            </a:pPr>
            <a:r>
              <a:rPr lang="en-US" altLang="en-US" sz="2400" b="1" dirty="0" smtClean="0">
                <a:solidFill>
                  <a:srgbClr val="FFFFCC"/>
                </a:solidFill>
                <a:latin typeface="Calibri" panose="020F0502020204030204" pitchFamily="34" charset="0"/>
              </a:rPr>
              <a:t>Item difficulty : Proportion of examinees answering the item correctly</a:t>
            </a:r>
          </a:p>
          <a:p>
            <a:pPr marL="457200" indent="-457200" eaLnBrk="1" hangingPunct="1">
              <a:spcBef>
                <a:spcPts val="1800"/>
              </a:spcBef>
            </a:pPr>
            <a:r>
              <a:rPr lang="en-US" altLang="en-US" sz="2400" b="1" dirty="0" smtClean="0">
                <a:solidFill>
                  <a:srgbClr val="FFFFCC"/>
                </a:solidFill>
                <a:latin typeface="Calibri" panose="020F0502020204030204" pitchFamily="34" charset="0"/>
              </a:rPr>
              <a:t>It is an index of how difficult an item is.  </a:t>
            </a:r>
          </a:p>
          <a:p>
            <a:pPr marL="457200" indent="-457200" eaLnBrk="1" hangingPunct="1">
              <a:spcBef>
                <a:spcPts val="1800"/>
              </a:spcBef>
            </a:pPr>
            <a:r>
              <a:rPr lang="en-US" altLang="en-US" sz="2400" b="1" dirty="0" smtClean="0">
                <a:solidFill>
                  <a:srgbClr val="FFFFCC"/>
                </a:solidFill>
                <a:latin typeface="Calibri" panose="020F0502020204030204" pitchFamily="34" charset="0"/>
              </a:rPr>
              <a:t>If the value is low, it indicates that the item is very difficult. Only a few examinees will respond  correctly to this item.</a:t>
            </a:r>
          </a:p>
          <a:p>
            <a:pPr marL="457200" indent="-457200" eaLnBrk="1" hangingPunct="1">
              <a:spcBef>
                <a:spcPts val="1800"/>
              </a:spcBef>
            </a:pPr>
            <a:r>
              <a:rPr lang="en-US" altLang="en-US" sz="2400" b="1" dirty="0" smtClean="0">
                <a:solidFill>
                  <a:srgbClr val="FFFFCC"/>
                </a:solidFill>
                <a:latin typeface="Calibri" panose="020F0502020204030204" pitchFamily="34" charset="0"/>
              </a:rPr>
              <a:t>If the value is high, the item is easy as many examinees will respond correctly to it.</a:t>
            </a:r>
          </a:p>
          <a:p>
            <a:pPr eaLnBrk="1" hangingPunct="1"/>
            <a:endParaRPr lang="en-US" altLang="en-US" sz="2400" b="1" dirty="0" smtClean="0">
              <a:solidFill>
                <a:srgbClr val="FFFF99"/>
              </a:solidFill>
              <a:latin typeface="Calibri" panose="020F0502020204030204" pitchFamily="34" charset="0"/>
            </a:endParaRPr>
          </a:p>
          <a:p>
            <a:pPr marL="0" indent="0" eaLnBrk="1" hangingPunct="1">
              <a:buNone/>
            </a:pPr>
            <a:endParaRPr lang="en-US" altLang="en-US" sz="2800" b="1" dirty="0" smtClean="0">
              <a:solidFill>
                <a:srgbClr val="FFFF66"/>
              </a:solidFill>
              <a:latin typeface="Calibri" panose="020F0502020204030204" pitchFamily="34" charset="0"/>
            </a:endParaRPr>
          </a:p>
        </p:txBody>
      </p:sp>
    </p:spTree>
    <p:extLst>
      <p:ext uri="{BB962C8B-B14F-4D97-AF65-F5344CB8AC3E}">
        <p14:creationId xmlns:p14="http://schemas.microsoft.com/office/powerpoint/2010/main" val="33610480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4627">
                                            <p:txEl>
                                              <p:pRg st="0" end="0"/>
                                            </p:txEl>
                                          </p:spTgt>
                                        </p:tgtEl>
                                        <p:attrNameLst>
                                          <p:attrName>style.visibility</p:attrName>
                                        </p:attrNameLst>
                                      </p:cBhvr>
                                      <p:to>
                                        <p:strVal val="visible"/>
                                      </p:to>
                                    </p:set>
                                    <p:animEffect transition="in" filter="dissolve">
                                      <p:cBhvr>
                                        <p:cTn id="7" dur="500"/>
                                        <p:tgtEl>
                                          <p:spTgt spid="1546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4627">
                                            <p:txEl>
                                              <p:pRg st="1" end="1"/>
                                            </p:txEl>
                                          </p:spTgt>
                                        </p:tgtEl>
                                        <p:attrNameLst>
                                          <p:attrName>style.visibility</p:attrName>
                                        </p:attrNameLst>
                                      </p:cBhvr>
                                      <p:to>
                                        <p:strVal val="visible"/>
                                      </p:to>
                                    </p:set>
                                    <p:animEffect transition="in" filter="dissolve">
                                      <p:cBhvr>
                                        <p:cTn id="12" dur="500"/>
                                        <p:tgtEl>
                                          <p:spTgt spid="1546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4627">
                                            <p:txEl>
                                              <p:pRg st="2" end="2"/>
                                            </p:txEl>
                                          </p:spTgt>
                                        </p:tgtEl>
                                        <p:attrNameLst>
                                          <p:attrName>style.visibility</p:attrName>
                                        </p:attrNameLst>
                                      </p:cBhvr>
                                      <p:to>
                                        <p:strVal val="visible"/>
                                      </p:to>
                                    </p:set>
                                    <p:animEffect transition="in" filter="dissolve">
                                      <p:cBhvr>
                                        <p:cTn id="17" dur="500"/>
                                        <p:tgtEl>
                                          <p:spTgt spid="1546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4627">
                                            <p:txEl>
                                              <p:pRg st="3" end="3"/>
                                            </p:txEl>
                                          </p:spTgt>
                                        </p:tgtEl>
                                        <p:attrNameLst>
                                          <p:attrName>style.visibility</p:attrName>
                                        </p:attrNameLst>
                                      </p:cBhvr>
                                      <p:to>
                                        <p:strVal val="visible"/>
                                      </p:to>
                                    </p:set>
                                    <p:animEffect transition="in" filter="dissolve">
                                      <p:cBhvr>
                                        <p:cTn id="22" dur="500"/>
                                        <p:tgtEl>
                                          <p:spTgt spid="154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Classical Item Indices: Item Discrimination</a:t>
            </a:r>
          </a:p>
        </p:txBody>
      </p:sp>
      <p:sp>
        <p:nvSpPr>
          <p:cNvPr id="154627" name="Rectangle 3"/>
          <p:cNvSpPr>
            <a:spLocks noGrp="1" noChangeArrowheads="1"/>
          </p:cNvSpPr>
          <p:nvPr>
            <p:ph type="body" idx="1"/>
          </p:nvPr>
        </p:nvSpPr>
        <p:spPr>
          <a:xfrm>
            <a:off x="457200" y="1295400"/>
            <a:ext cx="7772400" cy="4495800"/>
          </a:xfrm>
        </p:spPr>
        <p:txBody>
          <a:bodyPr/>
          <a:lstStyle/>
          <a:p>
            <a:pPr marL="457200" indent="-457200" eaLnBrk="1" hangingPunct="1"/>
            <a:r>
              <a:rPr lang="en-US" altLang="en-US" sz="2400" b="1" dirty="0" smtClean="0">
                <a:solidFill>
                  <a:srgbClr val="FFFFCC"/>
                </a:solidFill>
                <a:latin typeface="Calibri" panose="020F0502020204030204" pitchFamily="34" charset="0"/>
              </a:rPr>
              <a:t>Item discrimination: </a:t>
            </a:r>
            <a:r>
              <a:rPr lang="en-US" altLang="en-US" sz="2400" b="1" dirty="0">
                <a:solidFill>
                  <a:srgbClr val="FFFFCC"/>
                </a:solidFill>
                <a:latin typeface="Calibri" panose="020F0502020204030204" pitchFamily="34" charset="0"/>
              </a:rPr>
              <a:t>correlation between item score and total </a:t>
            </a:r>
            <a:r>
              <a:rPr lang="en-US" altLang="en-US" sz="2400" b="1" dirty="0" smtClean="0">
                <a:solidFill>
                  <a:srgbClr val="FFFFCC"/>
                </a:solidFill>
                <a:latin typeface="Calibri" panose="020F0502020204030204" pitchFamily="34" charset="0"/>
              </a:rPr>
              <a:t>score</a:t>
            </a:r>
          </a:p>
          <a:p>
            <a:pPr marL="457200" indent="-457200" eaLnBrk="1" hangingPunct="1"/>
            <a:r>
              <a:rPr lang="en-US" altLang="en-US" sz="2400" b="1" dirty="0" smtClean="0">
                <a:solidFill>
                  <a:srgbClr val="FFFFCC"/>
                </a:solidFill>
                <a:latin typeface="Calibri" panose="020F0502020204030204" pitchFamily="34" charset="0"/>
              </a:rPr>
              <a:t>A value close to 1 indicates that examinees with high  scores (ability) answer this item correctly, while examinees with low ability will respond incorrectly</a:t>
            </a:r>
          </a:p>
          <a:p>
            <a:pPr marL="457200" indent="-457200" eaLnBrk="1" hangingPunct="1"/>
            <a:r>
              <a:rPr lang="en-US" altLang="en-US" sz="2400" b="1" dirty="0" smtClean="0">
                <a:solidFill>
                  <a:srgbClr val="FFFFCC"/>
                </a:solidFill>
                <a:latin typeface="Calibri" panose="020F0502020204030204" pitchFamily="34" charset="0"/>
              </a:rPr>
              <a:t>A low value implies that there is hardly any relationship between ability and how examinees respond to this item</a:t>
            </a:r>
          </a:p>
          <a:p>
            <a:pPr marL="457200" indent="-457200" eaLnBrk="1" hangingPunct="1"/>
            <a:r>
              <a:rPr lang="en-US" altLang="en-US" sz="2400" b="1" dirty="0" smtClean="0">
                <a:solidFill>
                  <a:srgbClr val="FFFFCC"/>
                </a:solidFill>
                <a:latin typeface="Calibri" panose="020F0502020204030204" pitchFamily="34" charset="0"/>
              </a:rPr>
              <a:t>Such items are not very useful for separating high ability examinees from low ability examinees</a:t>
            </a:r>
          </a:p>
          <a:p>
            <a:pPr marL="457200" indent="-457200" eaLnBrk="1" hangingPunct="1"/>
            <a:r>
              <a:rPr lang="en-US" altLang="en-US" sz="2400" b="1" dirty="0" smtClean="0">
                <a:solidFill>
                  <a:srgbClr val="FFFFCC"/>
                </a:solidFill>
                <a:latin typeface="Calibri" panose="020F0502020204030204" pitchFamily="34" charset="0"/>
              </a:rPr>
              <a:t>Items with high values of discrimination are very useful for ADAPTIVE TESTING</a:t>
            </a:r>
            <a:endParaRPr lang="en-US" altLang="en-US" sz="2400" b="1" dirty="0">
              <a:solidFill>
                <a:srgbClr val="FFFFCC"/>
              </a:solidFill>
              <a:latin typeface="Calibri" panose="020F0502020204030204" pitchFamily="34" charset="0"/>
            </a:endParaRPr>
          </a:p>
          <a:p>
            <a:pPr eaLnBrk="1" hangingPunct="1"/>
            <a:endParaRPr lang="en-US" altLang="en-US" sz="2800" b="1" dirty="0" smtClean="0">
              <a:solidFill>
                <a:srgbClr val="FFFFCC"/>
              </a:solidFill>
              <a:latin typeface="Calibri" panose="020F0502020204030204" pitchFamily="34" charset="0"/>
            </a:endParaRPr>
          </a:p>
          <a:p>
            <a:pPr marL="0" indent="0" eaLnBrk="1" hangingPunct="1">
              <a:buNone/>
            </a:pPr>
            <a:endParaRPr lang="en-US" altLang="en-US" sz="2800" b="1" dirty="0" smtClean="0">
              <a:solidFill>
                <a:srgbClr val="FFFF66"/>
              </a:solidFill>
              <a:latin typeface="Calibri" panose="020F0502020204030204" pitchFamily="34" charset="0"/>
            </a:endParaRPr>
          </a:p>
        </p:txBody>
      </p:sp>
    </p:spTree>
    <p:extLst>
      <p:ext uri="{BB962C8B-B14F-4D97-AF65-F5344CB8AC3E}">
        <p14:creationId xmlns:p14="http://schemas.microsoft.com/office/powerpoint/2010/main" val="84705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4627">
                                            <p:txEl>
                                              <p:pRg st="0" end="0"/>
                                            </p:txEl>
                                          </p:spTgt>
                                        </p:tgtEl>
                                        <p:attrNameLst>
                                          <p:attrName>style.visibility</p:attrName>
                                        </p:attrNameLst>
                                      </p:cBhvr>
                                      <p:to>
                                        <p:strVal val="visible"/>
                                      </p:to>
                                    </p:set>
                                    <p:animEffect transition="in" filter="dissolve">
                                      <p:cBhvr>
                                        <p:cTn id="7" dur="500"/>
                                        <p:tgtEl>
                                          <p:spTgt spid="1546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4627">
                                            <p:txEl>
                                              <p:pRg st="1" end="1"/>
                                            </p:txEl>
                                          </p:spTgt>
                                        </p:tgtEl>
                                        <p:attrNameLst>
                                          <p:attrName>style.visibility</p:attrName>
                                        </p:attrNameLst>
                                      </p:cBhvr>
                                      <p:to>
                                        <p:strVal val="visible"/>
                                      </p:to>
                                    </p:set>
                                    <p:animEffect transition="in" filter="dissolve">
                                      <p:cBhvr>
                                        <p:cTn id="12" dur="500"/>
                                        <p:tgtEl>
                                          <p:spTgt spid="1546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4627">
                                            <p:txEl>
                                              <p:pRg st="2" end="2"/>
                                            </p:txEl>
                                          </p:spTgt>
                                        </p:tgtEl>
                                        <p:attrNameLst>
                                          <p:attrName>style.visibility</p:attrName>
                                        </p:attrNameLst>
                                      </p:cBhvr>
                                      <p:to>
                                        <p:strVal val="visible"/>
                                      </p:to>
                                    </p:set>
                                    <p:animEffect transition="in" filter="dissolve">
                                      <p:cBhvr>
                                        <p:cTn id="17" dur="500"/>
                                        <p:tgtEl>
                                          <p:spTgt spid="1546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4627">
                                            <p:txEl>
                                              <p:pRg st="3" end="3"/>
                                            </p:txEl>
                                          </p:spTgt>
                                        </p:tgtEl>
                                        <p:attrNameLst>
                                          <p:attrName>style.visibility</p:attrName>
                                        </p:attrNameLst>
                                      </p:cBhvr>
                                      <p:to>
                                        <p:strVal val="visible"/>
                                      </p:to>
                                    </p:set>
                                    <p:animEffect transition="in" filter="dissolve">
                                      <p:cBhvr>
                                        <p:cTn id="22" dur="500"/>
                                        <p:tgtEl>
                                          <p:spTgt spid="1546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4627">
                                            <p:txEl>
                                              <p:pRg st="4" end="4"/>
                                            </p:txEl>
                                          </p:spTgt>
                                        </p:tgtEl>
                                        <p:attrNameLst>
                                          <p:attrName>style.visibility</p:attrName>
                                        </p:attrNameLst>
                                      </p:cBhvr>
                                      <p:to>
                                        <p:strVal val="visible"/>
                                      </p:to>
                                    </p:set>
                                    <p:animEffect transition="in" filter="dissolve">
                                      <p:cBhvr>
                                        <p:cTn id="27" dur="500"/>
                                        <p:tgtEl>
                                          <p:spTgt spid="1546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6866" name="Rectangle 2"/>
              <p:cNvSpPr>
                <a:spLocks noGrp="1" noChangeArrowheads="1"/>
              </p:cNvSpPr>
              <p:nvPr>
                <p:ph type="title"/>
              </p:nvPr>
            </p:nvSpPr>
            <p:spPr>
              <a:xfrm>
                <a:off x="533400" y="76200"/>
                <a:ext cx="8153400" cy="1143000"/>
              </a:xfrm>
            </p:spPr>
            <p:txBody>
              <a:bodyPr/>
              <a:lstStyle/>
              <a:p>
                <a:pPr eaLnBrk="1" hangingPunct="1"/>
                <a:r>
                  <a:rPr lang="en-US" altLang="en-US" sz="3200" b="1" dirty="0" smtClean="0">
                    <a:solidFill>
                      <a:srgbClr val="FFFFCC"/>
                    </a:solidFill>
                    <a:latin typeface="Calibri" panose="020F0502020204030204" pitchFamily="34" charset="0"/>
                  </a:rPr>
                  <a:t>Standard Error Of Measurement</a:t>
                </a:r>
                <a14:m>
                  <m:oMath xmlns:m="http://schemas.openxmlformats.org/officeDocument/2006/math">
                    <m:r>
                      <a:rPr lang="en-US" altLang="en-US" sz="3200" b="1" i="1" smtClean="0">
                        <a:solidFill>
                          <a:srgbClr val="FFFFCC"/>
                        </a:solidFill>
                        <a:latin typeface="Cambria Math" panose="02040503050406030204" pitchFamily="18" charset="0"/>
                      </a:rPr>
                      <m:t> </m:t>
                    </m:r>
                    <m:sSub>
                      <m:sSubPr>
                        <m:ctrlPr>
                          <a:rPr lang="en-US" altLang="en-US" sz="3200" b="1" i="1" smtClean="0">
                            <a:solidFill>
                              <a:srgbClr val="FFFFCC"/>
                            </a:solidFill>
                            <a:latin typeface="Cambria Math" charset="0"/>
                            <a:ea typeface="Cambria Math" panose="02040503050406030204" pitchFamily="18" charset="0"/>
                          </a:rPr>
                        </m:ctrlPr>
                      </m:sSubPr>
                      <m:e>
                        <m:r>
                          <a:rPr lang="en-US" altLang="en-US" sz="3200" b="1" i="1">
                            <a:solidFill>
                              <a:srgbClr val="FFFFCC"/>
                            </a:solidFill>
                            <a:latin typeface="Cambria Math" panose="02040503050406030204" pitchFamily="18" charset="0"/>
                            <a:ea typeface="Cambria Math" panose="02040503050406030204" pitchFamily="18" charset="0"/>
                          </a:rPr>
                          <m:t>𝝈</m:t>
                        </m:r>
                      </m:e>
                      <m:sub>
                        <m:r>
                          <a:rPr lang="en-US" altLang="en-US" sz="3200" b="1" i="1" smtClean="0">
                            <a:solidFill>
                              <a:srgbClr val="FFFFCC"/>
                            </a:solidFill>
                            <a:latin typeface="Cambria Math" panose="02040503050406030204" pitchFamily="18" charset="0"/>
                            <a:ea typeface="Cambria Math" panose="02040503050406030204" pitchFamily="18" charset="0"/>
                          </a:rPr>
                          <m:t>𝑬</m:t>
                        </m:r>
                      </m:sub>
                    </m:sSub>
                  </m:oMath>
                </a14:m>
                <a:endParaRPr lang="en-US" altLang="en-US" sz="3200" b="1" dirty="0" smtClean="0">
                  <a:solidFill>
                    <a:srgbClr val="FFFF99"/>
                  </a:solidFill>
                  <a:latin typeface="Calibri" panose="020F0502020204030204" pitchFamily="34" charset="0"/>
                </a:endParaRPr>
              </a:p>
            </p:txBody>
          </p:sp>
        </mc:Choice>
        <mc:Fallback xmlns="">
          <p:sp>
            <p:nvSpPr>
              <p:cNvPr id="36866" name="Rectangle 2"/>
              <p:cNvSpPr>
                <a:spLocks noGrp="1" noRot="1" noChangeAspect="1" noMove="1" noResize="1" noEditPoints="1" noAdjustHandles="1" noChangeArrowheads="1" noChangeShapeType="1" noTextEdit="1"/>
              </p:cNvSpPr>
              <p:nvPr>
                <p:ph type="title"/>
              </p:nvPr>
            </p:nvSpPr>
            <p:spPr>
              <a:xfrm>
                <a:off x="533400" y="76200"/>
                <a:ext cx="8153400" cy="1143000"/>
              </a:xfrm>
              <a:blipFill rotWithShape="1">
                <a:blip r:embed="rId2"/>
                <a:stretch>
                  <a:fillRect/>
                </a:stretch>
              </a:blipFill>
            </p:spPr>
            <p:txBody>
              <a:bodyPr/>
              <a:lstStyle/>
              <a:p>
                <a:r>
                  <a:rPr lang="en-US">
                    <a:noFill/>
                  </a:rPr>
                  <a:t> </a:t>
                </a:r>
              </a:p>
            </p:txBody>
          </p:sp>
        </mc:Fallback>
      </mc:AlternateContent>
      <p:sp>
        <p:nvSpPr>
          <p:cNvPr id="155651" name="Text Box 3"/>
          <p:cNvSpPr txBox="1">
            <a:spLocks noChangeArrowheads="1"/>
          </p:cNvSpPr>
          <p:nvPr/>
        </p:nvSpPr>
        <p:spPr bwMode="auto">
          <a:xfrm>
            <a:off x="457200" y="1447800"/>
            <a:ext cx="7772400" cy="337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460375" algn="l"/>
              </a:tabLst>
              <a:defRPr sz="4800" b="1">
                <a:solidFill>
                  <a:srgbClr val="FFFF66"/>
                </a:solidFill>
                <a:latin typeface="Times New Roman" panose="02020603050405020304" pitchFamily="18" charset="0"/>
              </a:defRPr>
            </a:lvl1pPr>
            <a:lvl2pPr marL="742950" indent="-285750" eaLnBrk="0" hangingPunct="0">
              <a:tabLst>
                <a:tab pos="460375" algn="l"/>
              </a:tabLst>
              <a:defRPr sz="4800" b="1">
                <a:solidFill>
                  <a:srgbClr val="FFFF66"/>
                </a:solidFill>
                <a:latin typeface="Times New Roman" panose="02020603050405020304" pitchFamily="18" charset="0"/>
              </a:defRPr>
            </a:lvl2pPr>
            <a:lvl3pPr marL="1143000" indent="-228600" eaLnBrk="0" hangingPunct="0">
              <a:tabLst>
                <a:tab pos="460375" algn="l"/>
              </a:tabLst>
              <a:defRPr sz="4800" b="1">
                <a:solidFill>
                  <a:srgbClr val="FFFF66"/>
                </a:solidFill>
                <a:latin typeface="Times New Roman" panose="02020603050405020304" pitchFamily="18" charset="0"/>
              </a:defRPr>
            </a:lvl3pPr>
            <a:lvl4pPr marL="1600200" indent="-228600" eaLnBrk="0" hangingPunct="0">
              <a:tabLst>
                <a:tab pos="460375" algn="l"/>
              </a:tabLst>
              <a:defRPr sz="4800" b="1">
                <a:solidFill>
                  <a:srgbClr val="FFFF66"/>
                </a:solidFill>
                <a:latin typeface="Times New Roman" panose="02020603050405020304" pitchFamily="18" charset="0"/>
              </a:defRPr>
            </a:lvl4pPr>
            <a:lvl5pPr marL="2057400" indent="-228600" eaLnBrk="0" hangingPunct="0">
              <a:tabLst>
                <a:tab pos="460375" algn="l"/>
              </a:tabLst>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tabLst>
                <a:tab pos="460375" algn="l"/>
              </a:tabLs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tabLst>
                <a:tab pos="460375" algn="l"/>
              </a:tabLs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tabLst>
                <a:tab pos="460375" algn="l"/>
              </a:tabLs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tabLst>
                <a:tab pos="460375" algn="l"/>
              </a:tabLst>
              <a:defRPr sz="4800" b="1">
                <a:solidFill>
                  <a:srgbClr val="FFFF66"/>
                </a:solidFill>
                <a:latin typeface="Times New Roman" panose="02020603050405020304" pitchFamily="18" charset="0"/>
              </a:defRPr>
            </a:lvl9pPr>
          </a:lstStyle>
          <a:p>
            <a:pPr marL="457200" indent="-457200" algn="l" eaLnBrk="1" hangingPunct="1">
              <a:spcBef>
                <a:spcPts val="1800"/>
              </a:spcBef>
              <a:buFont typeface="Arial" panose="020B0604020202020204" pitchFamily="34" charset="0"/>
              <a:buChar char="•"/>
              <a:tabLst>
                <a:tab pos="457200" algn="l"/>
              </a:tabLst>
            </a:pPr>
            <a:r>
              <a:rPr lang="en-US" altLang="en-US" sz="2400" dirty="0">
                <a:solidFill>
                  <a:srgbClr val="FFFFCC"/>
                </a:solidFill>
                <a:latin typeface="Calibri" panose="020F0502020204030204" pitchFamily="34" charset="0"/>
              </a:rPr>
              <a:t>I</a:t>
            </a:r>
            <a:r>
              <a:rPr lang="en-US" altLang="en-US" sz="2400" dirty="0" smtClean="0">
                <a:solidFill>
                  <a:srgbClr val="FFFFCC"/>
                </a:solidFill>
                <a:latin typeface="Calibri" panose="020F0502020204030204" pitchFamily="34" charset="0"/>
              </a:rPr>
              <a:t>ndicates </a:t>
            </a:r>
            <a:r>
              <a:rPr lang="en-US" altLang="en-US" sz="2400" dirty="0">
                <a:solidFill>
                  <a:srgbClr val="FFFFCC"/>
                </a:solidFill>
                <a:latin typeface="Calibri" panose="020F0502020204030204" pitchFamily="34" charset="0"/>
              </a:rPr>
              <a:t>the amount of error to be </a:t>
            </a:r>
            <a:r>
              <a:rPr lang="en-US" altLang="en-US" sz="2400" dirty="0" smtClean="0">
                <a:solidFill>
                  <a:srgbClr val="FFFFCC"/>
                </a:solidFill>
                <a:latin typeface="Calibri" panose="020F0502020204030204" pitchFamily="34" charset="0"/>
              </a:rPr>
              <a:t>expected </a:t>
            </a:r>
            <a:r>
              <a:rPr lang="en-US" altLang="en-US" sz="2400" dirty="0">
                <a:solidFill>
                  <a:srgbClr val="FFFFCC"/>
                </a:solidFill>
                <a:latin typeface="Calibri" panose="020F0502020204030204" pitchFamily="34" charset="0"/>
              </a:rPr>
              <a:t>in </a:t>
            </a:r>
            <a:r>
              <a:rPr lang="en-US" altLang="en-US" sz="2400" dirty="0" smtClean="0">
                <a:solidFill>
                  <a:srgbClr val="FFFFCC"/>
                </a:solidFill>
                <a:latin typeface="Calibri" panose="020F0502020204030204" pitchFamily="34" charset="0"/>
              </a:rPr>
              <a:t>the test scores</a:t>
            </a:r>
          </a:p>
          <a:p>
            <a:pPr marL="457200" indent="-457200" algn="l" eaLnBrk="1" hangingPunct="1">
              <a:spcBef>
                <a:spcPts val="1800"/>
              </a:spcBef>
              <a:buFont typeface="Arial" panose="020B0604020202020204" pitchFamily="34" charset="0"/>
              <a:buChar char="•"/>
              <a:tabLst>
                <a:tab pos="457200" algn="l"/>
              </a:tabLst>
            </a:pPr>
            <a:r>
              <a:rPr lang="en-US" altLang="en-US" sz="2400" dirty="0" smtClean="0">
                <a:solidFill>
                  <a:srgbClr val="FFFFCC"/>
                </a:solidFill>
                <a:latin typeface="Calibri" panose="020F0502020204030204" pitchFamily="34" charset="0"/>
              </a:rPr>
              <a:t>Arguably, the most important quantity </a:t>
            </a:r>
          </a:p>
          <a:p>
            <a:pPr marL="457200" indent="-457200" algn="l" eaLnBrk="1" hangingPunct="1">
              <a:spcBef>
                <a:spcPts val="1800"/>
              </a:spcBef>
              <a:buFont typeface="Arial" panose="020B0604020202020204" pitchFamily="34" charset="0"/>
              <a:buChar char="•"/>
              <a:tabLst>
                <a:tab pos="457200" algn="l"/>
              </a:tabLst>
            </a:pPr>
            <a:r>
              <a:rPr lang="en-US" altLang="en-US" sz="2400" dirty="0" smtClean="0">
                <a:solidFill>
                  <a:srgbClr val="FFFFCC"/>
                </a:solidFill>
                <a:latin typeface="Calibri" panose="020F0502020204030204" pitchFamily="34" charset="0"/>
              </a:rPr>
              <a:t>Depends on the scale, and therefore difficult to assess its magnitude </a:t>
            </a:r>
          </a:p>
          <a:p>
            <a:pPr marL="457200" indent="-457200" eaLnBrk="1" hangingPunct="1">
              <a:spcBef>
                <a:spcPts val="1800"/>
              </a:spcBef>
              <a:buFont typeface="Arial" panose="020B0604020202020204" pitchFamily="34" charset="0"/>
              <a:buChar char="•"/>
              <a:tabLst>
                <a:tab pos="457200" algn="l"/>
              </a:tabLst>
            </a:pPr>
            <a:r>
              <a:rPr lang="en-US" altLang="en-US" sz="2400" dirty="0" smtClean="0">
                <a:solidFill>
                  <a:srgbClr val="FFFFCC"/>
                </a:solidFill>
                <a:latin typeface="Calibri" panose="020F0502020204030204" pitchFamily="34" charset="0"/>
              </a:rPr>
              <a:t>Can be re-expressed in terms  of reliability which varies between 0 and 1.</a:t>
            </a:r>
            <a:endParaRPr lang="en-US" altLang="en-US" sz="2400" dirty="0">
              <a:solidFill>
                <a:srgbClr val="FFFFCC"/>
              </a:solidFill>
              <a:latin typeface="Calibri" panose="020F0502020204030204" pitchFamily="34" charset="0"/>
            </a:endParaRPr>
          </a:p>
        </p:txBody>
      </p:sp>
    </p:spTree>
    <p:extLst>
      <p:ext uri="{BB962C8B-B14F-4D97-AF65-F5344CB8AC3E}">
        <p14:creationId xmlns:p14="http://schemas.microsoft.com/office/powerpoint/2010/main" val="33192444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5651"/>
                                        </p:tgtEl>
                                        <p:attrNameLst>
                                          <p:attrName>style.visibility</p:attrName>
                                        </p:attrNameLst>
                                      </p:cBhvr>
                                      <p:to>
                                        <p:strVal val="visible"/>
                                      </p:to>
                                    </p:set>
                                    <p:animEffect transition="in" filter="dissolve">
                                      <p:cBhvr>
                                        <p:cTn id="7" dur="500"/>
                                        <p:tgtEl>
                                          <p:spTgt spid="155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7620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Test Score Reliability</a:t>
            </a:r>
          </a:p>
        </p:txBody>
      </p:sp>
      <p:graphicFrame>
        <p:nvGraphicFramePr>
          <p:cNvPr id="2050" name="Object 3"/>
          <p:cNvGraphicFramePr>
            <a:graphicFrameLocks noChangeAspect="1"/>
          </p:cNvGraphicFramePr>
          <p:nvPr/>
        </p:nvGraphicFramePr>
        <p:xfrm>
          <a:off x="0" y="0"/>
          <a:ext cx="114300" cy="177800"/>
        </p:xfrm>
        <a:graphic>
          <a:graphicData uri="http://schemas.openxmlformats.org/presentationml/2006/ole">
            <mc:AlternateContent xmlns:mc="http://schemas.openxmlformats.org/markup-compatibility/2006">
              <mc:Choice xmlns:v="urn:schemas-microsoft-com:vml" Requires="v">
                <p:oleObj spid="_x0000_s83050"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14300" cy="17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83051" name="Equation" r:id="rId5" imgW="914400" imgH="198720" progId="Equation.DSMT4">
                  <p:embed/>
                </p:oleObj>
              </mc:Choice>
              <mc:Fallback>
                <p:oleObj name="Equation" r:id="rId5" imgW="914400" imgH="19872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mc:AlternateContent xmlns:mc="http://schemas.openxmlformats.org/markup-compatibility/2006" xmlns:a14="http://schemas.microsoft.com/office/drawing/2010/main">
        <mc:Choice Requires="a14">
          <p:sp>
            <p:nvSpPr>
              <p:cNvPr id="149509" name="Text Box 5"/>
              <p:cNvSpPr txBox="1">
                <a:spLocks noChangeArrowheads="1"/>
              </p:cNvSpPr>
              <p:nvPr/>
            </p:nvSpPr>
            <p:spPr bwMode="auto">
              <a:xfrm>
                <a:off x="457200" y="1259237"/>
                <a:ext cx="7620000" cy="41363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marL="457200" indent="-457200" eaLnBrk="1" hangingPunct="1">
                  <a:spcBef>
                    <a:spcPts val="1800"/>
                  </a:spcBef>
                  <a:buFont typeface="Arial" panose="020B0604020202020204" pitchFamily="34" charset="0"/>
                  <a:buChar char="•"/>
                </a:pPr>
                <a:r>
                  <a:rPr lang="en-US" altLang="en-US" sz="2400" dirty="0" smtClean="0">
                    <a:solidFill>
                      <a:srgbClr val="FFFFCC"/>
                    </a:solidFill>
                    <a:latin typeface="Calibri" panose="020F0502020204030204" pitchFamily="34" charset="0"/>
                  </a:rPr>
                  <a:t>Reliability Index,  </a:t>
                </a:r>
                <a14:m>
                  <m:oMath xmlns:m="http://schemas.openxmlformats.org/officeDocument/2006/math">
                    <m:r>
                      <a:rPr lang="en-US" altLang="en-US" sz="2400" i="1">
                        <a:solidFill>
                          <a:srgbClr val="FFFFCC"/>
                        </a:solidFill>
                        <a:latin typeface="Cambria Math" panose="02040503050406030204" pitchFamily="18" charset="0"/>
                        <a:ea typeface="Cambria Math" panose="02040503050406030204" pitchFamily="18" charset="0"/>
                      </a:rPr>
                      <m:t>𝝆</m:t>
                    </m:r>
                    <m:r>
                      <a:rPr lang="en-US" altLang="en-US" sz="2400" b="1" i="0" smtClean="0">
                        <a:solidFill>
                          <a:srgbClr val="FFFFCC"/>
                        </a:solidFill>
                        <a:latin typeface="Cambria Math" panose="02040503050406030204" pitchFamily="18" charset="0"/>
                        <a:ea typeface="Cambria Math" panose="02040503050406030204" pitchFamily="18" charset="0"/>
                      </a:rPr>
                      <m:t> ,</m:t>
                    </m:r>
                  </m:oMath>
                </a14:m>
                <a:r>
                  <a:rPr lang="en-US" altLang="en-US" sz="2400" dirty="0" smtClean="0">
                    <a:solidFill>
                      <a:srgbClr val="FFFFCC"/>
                    </a:solidFill>
                    <a:latin typeface="Calibri" panose="020F0502020204030204" pitchFamily="34" charset="0"/>
                  </a:rPr>
                  <a:t>  is defined as the correlation between true scores on “parallel” tests. </a:t>
                </a:r>
              </a:p>
              <a:p>
                <a:pPr marL="457200" indent="-457200" algn="l" eaLnBrk="1" hangingPunct="1">
                  <a:spcBef>
                    <a:spcPts val="1800"/>
                  </a:spcBef>
                  <a:buFont typeface="Arial" panose="020B0604020202020204" pitchFamily="34" charset="0"/>
                  <a:buChar char="•"/>
                </a:pPr>
                <a:r>
                  <a:rPr lang="en-US" altLang="en-US" sz="2400" dirty="0" smtClean="0">
                    <a:solidFill>
                      <a:srgbClr val="FFFFCC"/>
                    </a:solidFill>
                    <a:latin typeface="Calibri" panose="020F0502020204030204" pitchFamily="34" charset="0"/>
                  </a:rPr>
                  <a:t>It will take on value between 0 and 1, with 0 denoting  totally unreliable test scores and 1  perfectly reliable test scores. </a:t>
                </a:r>
              </a:p>
              <a:p>
                <a:pPr marL="457200" indent="-457200" algn="l" eaLnBrk="1" hangingPunct="1">
                  <a:spcBef>
                    <a:spcPts val="1800"/>
                  </a:spcBef>
                  <a:buFont typeface="Arial" panose="020B0604020202020204" pitchFamily="34" charset="0"/>
                  <a:buChar char="•"/>
                </a:pPr>
                <a:r>
                  <a:rPr lang="en-US" altLang="en-US" sz="2400" dirty="0" smtClean="0">
                    <a:solidFill>
                      <a:srgbClr val="FFFFCC"/>
                    </a:solidFill>
                    <a:latin typeface="Calibri" panose="020F0502020204030204" pitchFamily="34" charset="0"/>
                  </a:rPr>
                  <a:t>It is related to the Standard Error of Measurement according to the expression</a:t>
                </a:r>
              </a:p>
              <a:p>
                <a:pPr marL="457200" indent="-457200" eaLnBrk="1" hangingPunct="1">
                  <a:spcBef>
                    <a:spcPts val="1800"/>
                  </a:spcBef>
                </a:pPr>
                <a14:m>
                  <m:oMathPara xmlns:m="http://schemas.openxmlformats.org/officeDocument/2006/math">
                    <m:oMathParaPr>
                      <m:jc m:val="centerGroup"/>
                    </m:oMathParaPr>
                    <m:oMath xmlns:m="http://schemas.openxmlformats.org/officeDocument/2006/math">
                      <m:sSub>
                        <m:sSubPr>
                          <m:ctrlPr>
                            <a:rPr lang="en-US" altLang="en-US" sz="2400" i="1">
                              <a:solidFill>
                                <a:srgbClr val="FFFFCC"/>
                              </a:solidFill>
                              <a:latin typeface="Cambria Math" charset="0"/>
                              <a:ea typeface="Cambria Math" panose="02040503050406030204" pitchFamily="18" charset="0"/>
                            </a:rPr>
                          </m:ctrlPr>
                        </m:sSubPr>
                        <m:e>
                          <m:r>
                            <a:rPr lang="en-US" altLang="en-US" sz="2400" i="1">
                              <a:solidFill>
                                <a:srgbClr val="FFFFCC"/>
                              </a:solidFill>
                              <a:latin typeface="Cambria Math" panose="02040503050406030204" pitchFamily="18" charset="0"/>
                              <a:ea typeface="Cambria Math" panose="02040503050406030204" pitchFamily="18" charset="0"/>
                            </a:rPr>
                            <m:t>𝝈</m:t>
                          </m:r>
                        </m:e>
                        <m:sub>
                          <m:r>
                            <a:rPr lang="en-US" altLang="en-US" sz="2400" i="1">
                              <a:solidFill>
                                <a:srgbClr val="FFFFCC"/>
                              </a:solidFill>
                              <a:latin typeface="Cambria Math" panose="02040503050406030204" pitchFamily="18" charset="0"/>
                              <a:ea typeface="Cambria Math" panose="02040503050406030204" pitchFamily="18" charset="0"/>
                            </a:rPr>
                            <m:t>𝑬</m:t>
                          </m:r>
                        </m:sub>
                      </m:sSub>
                      <m:r>
                        <a:rPr lang="en-US" altLang="en-US" sz="2400" b="1" i="1" smtClean="0">
                          <a:solidFill>
                            <a:srgbClr val="FFFFCC"/>
                          </a:solidFill>
                          <a:latin typeface="Cambria Math" panose="02040503050406030204" pitchFamily="18" charset="0"/>
                          <a:ea typeface="Cambria Math" panose="02040503050406030204" pitchFamily="18" charset="0"/>
                        </a:rPr>
                        <m:t>=</m:t>
                      </m:r>
                      <m:sSub>
                        <m:sSubPr>
                          <m:ctrlPr>
                            <a:rPr lang="en-US" altLang="en-US" sz="2400" i="1">
                              <a:solidFill>
                                <a:srgbClr val="FFFFCC"/>
                              </a:solidFill>
                              <a:latin typeface="Cambria Math" charset="0"/>
                              <a:ea typeface="Cambria Math" panose="02040503050406030204" pitchFamily="18" charset="0"/>
                            </a:rPr>
                          </m:ctrlPr>
                        </m:sSubPr>
                        <m:e>
                          <m:r>
                            <a:rPr lang="en-US" altLang="en-US" sz="2400" i="1">
                              <a:solidFill>
                                <a:srgbClr val="FFFFCC"/>
                              </a:solidFill>
                              <a:latin typeface="Cambria Math" panose="02040503050406030204" pitchFamily="18" charset="0"/>
                              <a:ea typeface="Cambria Math" panose="02040503050406030204" pitchFamily="18" charset="0"/>
                            </a:rPr>
                            <m:t>𝝈</m:t>
                          </m:r>
                        </m:e>
                        <m:sub>
                          <m:r>
                            <a:rPr lang="en-US" altLang="en-US" sz="2400" b="1" i="1" smtClean="0">
                              <a:solidFill>
                                <a:srgbClr val="FFFFCC"/>
                              </a:solidFill>
                              <a:latin typeface="Cambria Math" panose="02040503050406030204" pitchFamily="18" charset="0"/>
                              <a:ea typeface="Cambria Math" panose="02040503050406030204" pitchFamily="18" charset="0"/>
                            </a:rPr>
                            <m:t>𝑿</m:t>
                          </m:r>
                        </m:sub>
                      </m:sSub>
                      <m:r>
                        <a:rPr lang="en-US" altLang="en-US" sz="2400" i="1" smtClean="0">
                          <a:solidFill>
                            <a:srgbClr val="FFFFCC"/>
                          </a:solidFill>
                          <a:latin typeface="Cambria Math" panose="02040503050406030204" pitchFamily="18" charset="0"/>
                          <a:ea typeface="Cambria Math" panose="02040503050406030204" pitchFamily="18" charset="0"/>
                        </a:rPr>
                        <m:t>√</m:t>
                      </m:r>
                      <m:r>
                        <a:rPr lang="en-US" altLang="en-US" sz="2400" b="1" i="1" smtClean="0">
                          <a:solidFill>
                            <a:srgbClr val="FFFFCC"/>
                          </a:solidFill>
                          <a:latin typeface="Cambria Math" panose="02040503050406030204" pitchFamily="18" charset="0"/>
                          <a:ea typeface="Cambria Math" panose="02040503050406030204" pitchFamily="18" charset="0"/>
                        </a:rPr>
                        <m:t>(</m:t>
                      </m:r>
                      <m:r>
                        <a:rPr lang="en-US" altLang="en-US" sz="2400" b="1" i="1" smtClean="0">
                          <a:solidFill>
                            <a:srgbClr val="FFFFCC"/>
                          </a:solidFill>
                          <a:latin typeface="Cambria Math" panose="02040503050406030204" pitchFamily="18" charset="0"/>
                          <a:ea typeface="Cambria Math" panose="02040503050406030204" pitchFamily="18" charset="0"/>
                        </a:rPr>
                        <m:t>𝟏</m:t>
                      </m:r>
                      <m:r>
                        <a:rPr lang="en-US" altLang="en-US" sz="2400" b="1" i="1" smtClean="0">
                          <a:solidFill>
                            <a:srgbClr val="FFFFCC"/>
                          </a:solidFill>
                          <a:latin typeface="Cambria Math" panose="02040503050406030204" pitchFamily="18" charset="0"/>
                          <a:ea typeface="Cambria Math" panose="02040503050406030204" pitchFamily="18" charset="0"/>
                        </a:rPr>
                        <m:t> −</m:t>
                      </m:r>
                      <m:r>
                        <a:rPr lang="en-US" altLang="en-US" sz="2400" b="1" i="1" smtClean="0">
                          <a:solidFill>
                            <a:srgbClr val="FFFFCC"/>
                          </a:solidFill>
                          <a:latin typeface="Cambria Math" panose="02040503050406030204" pitchFamily="18" charset="0"/>
                          <a:ea typeface="Cambria Math" panose="02040503050406030204" pitchFamily="18" charset="0"/>
                        </a:rPr>
                        <m:t>𝝆</m:t>
                      </m:r>
                      <m:r>
                        <a:rPr lang="en-US" altLang="en-US" sz="2400" b="1" i="1" smtClean="0">
                          <a:solidFill>
                            <a:srgbClr val="FFFFCC"/>
                          </a:solidFill>
                          <a:latin typeface="Cambria Math" panose="02040503050406030204" pitchFamily="18" charset="0"/>
                          <a:ea typeface="Cambria Math" panose="02040503050406030204" pitchFamily="18" charset="0"/>
                        </a:rPr>
                        <m:t>)</m:t>
                      </m:r>
                    </m:oMath>
                  </m:oMathPara>
                </a14:m>
                <a:endParaRPr lang="en-US" altLang="en-US" sz="3200" dirty="0" smtClean="0">
                  <a:solidFill>
                    <a:srgbClr val="FFFFCC"/>
                  </a:solidFill>
                  <a:latin typeface="Calibri" panose="020F0502020204030204" pitchFamily="34" charset="0"/>
                </a:endParaRPr>
              </a:p>
              <a:p>
                <a:pPr marL="457200" indent="-457200" eaLnBrk="1" hangingPunct="1">
                  <a:spcBef>
                    <a:spcPts val="1800"/>
                  </a:spcBef>
                  <a:buFont typeface="Arial" panose="020B0604020202020204" pitchFamily="34" charset="0"/>
                  <a:buChar char="•"/>
                </a:pPr>
                <a:r>
                  <a:rPr lang="en-US" altLang="en-US" sz="2400" dirty="0" smtClean="0">
                    <a:solidFill>
                      <a:srgbClr val="FFFFCC"/>
                    </a:solidFill>
                    <a:latin typeface="Calibri" panose="020F0502020204030204" pitchFamily="34" charset="0"/>
                  </a:rPr>
                  <a:t>If the test scores are perfectly reliable, </a:t>
                </a:r>
                <a14:m>
                  <m:oMath xmlns:m="http://schemas.openxmlformats.org/officeDocument/2006/math">
                    <m:r>
                      <a:rPr lang="en-US" altLang="en-US" sz="2400" i="1">
                        <a:solidFill>
                          <a:srgbClr val="FFFFCC"/>
                        </a:solidFill>
                        <a:latin typeface="Cambria Math" panose="02040503050406030204" pitchFamily="18" charset="0"/>
                        <a:ea typeface="Cambria Math" panose="02040503050406030204" pitchFamily="18" charset="0"/>
                      </a:rPr>
                      <m:t>𝝆</m:t>
                    </m:r>
                  </m:oMath>
                </a14:m>
                <a:r>
                  <a:rPr lang="en-US" altLang="en-US" sz="2400" dirty="0" smtClean="0">
                    <a:solidFill>
                      <a:srgbClr val="FFFFCC"/>
                    </a:solidFill>
                    <a:latin typeface="Calibri" panose="020F0502020204030204" pitchFamily="34" charset="0"/>
                  </a:rPr>
                  <a:t>=1 and </a:t>
                </a:r>
                <a14:m>
                  <m:oMath xmlns:m="http://schemas.openxmlformats.org/officeDocument/2006/math">
                    <m:sSub>
                      <m:sSubPr>
                        <m:ctrlPr>
                          <a:rPr lang="en-US" altLang="en-US" sz="2400" i="1">
                            <a:solidFill>
                              <a:srgbClr val="FFFFCC"/>
                            </a:solidFill>
                            <a:latin typeface="Cambria Math" charset="0"/>
                            <a:ea typeface="Cambria Math" panose="02040503050406030204" pitchFamily="18" charset="0"/>
                          </a:rPr>
                        </m:ctrlPr>
                      </m:sSubPr>
                      <m:e>
                        <m:r>
                          <a:rPr lang="en-US" altLang="en-US" sz="2400" i="1">
                            <a:solidFill>
                              <a:srgbClr val="FFFFCC"/>
                            </a:solidFill>
                            <a:latin typeface="Cambria Math" panose="02040503050406030204" pitchFamily="18" charset="0"/>
                            <a:ea typeface="Cambria Math" panose="02040503050406030204" pitchFamily="18" charset="0"/>
                          </a:rPr>
                          <m:t>𝝈</m:t>
                        </m:r>
                      </m:e>
                      <m:sub>
                        <m:r>
                          <a:rPr lang="en-US" altLang="en-US" sz="2400" i="1">
                            <a:solidFill>
                              <a:srgbClr val="FFFFCC"/>
                            </a:solidFill>
                            <a:latin typeface="Cambria Math" panose="02040503050406030204" pitchFamily="18" charset="0"/>
                            <a:ea typeface="Cambria Math" panose="02040503050406030204" pitchFamily="18" charset="0"/>
                          </a:rPr>
                          <m:t>𝑬</m:t>
                        </m:r>
                      </m:sub>
                    </m:sSub>
                  </m:oMath>
                </a14:m>
                <a:r>
                  <a:rPr lang="en-US" altLang="en-US" sz="2400" dirty="0" smtClean="0">
                    <a:solidFill>
                      <a:srgbClr val="FFFFCC"/>
                    </a:solidFill>
                    <a:latin typeface="Calibri" panose="020F0502020204030204" pitchFamily="34" charset="0"/>
                  </a:rPr>
                  <a:t>= 0.</a:t>
                </a:r>
              </a:p>
            </p:txBody>
          </p:sp>
        </mc:Choice>
        <mc:Fallback xmlns="">
          <p:sp>
            <p:nvSpPr>
              <p:cNvPr id="149509" name="Text Box 5"/>
              <p:cNvSpPr txBox="1">
                <a:spLocks noRot="1" noChangeAspect="1" noMove="1" noResize="1" noEditPoints="1" noAdjustHandles="1" noChangeArrowheads="1" noChangeShapeType="1" noTextEdit="1"/>
              </p:cNvSpPr>
              <p:nvPr/>
            </p:nvSpPr>
            <p:spPr bwMode="auto">
              <a:xfrm>
                <a:off x="457200" y="1259237"/>
                <a:ext cx="7620000" cy="4136325"/>
              </a:xfrm>
              <a:prstGeom prst="rect">
                <a:avLst/>
              </a:prstGeom>
              <a:blipFill rotWithShape="1">
                <a:blip r:embed="rId7"/>
                <a:stretch>
                  <a:fillRect l="-1040" t="-1180" r="-480" b="-250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12068946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9509"/>
                                        </p:tgtEl>
                                        <p:attrNameLst>
                                          <p:attrName>style.visibility</p:attrName>
                                        </p:attrNameLst>
                                      </p:cBhvr>
                                      <p:to>
                                        <p:strVal val="visible"/>
                                      </p:to>
                                    </p:set>
                                    <p:animEffect transition="in" filter="dissolve">
                                      <p:cBhvr>
                                        <p:cTn id="7" dur="500"/>
                                        <p:tgtEl>
                                          <p:spTgt spid="149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152400"/>
            <a:ext cx="7772400" cy="1143000"/>
          </a:xfrm>
        </p:spPr>
        <p:txBody>
          <a:bodyPr/>
          <a:lstStyle/>
          <a:p>
            <a:r>
              <a:rPr lang="en-US" altLang="en-US" sz="3200" b="1" dirty="0" smtClean="0">
                <a:solidFill>
                  <a:srgbClr val="FFFFCC"/>
                </a:solidFill>
                <a:latin typeface="Calibri" panose="020F0502020204030204" pitchFamily="34" charset="0"/>
              </a:rPr>
              <a:t>Reliability</a:t>
            </a:r>
            <a:endParaRPr lang="en-US" altLang="en-US" sz="3200" b="1" dirty="0">
              <a:solidFill>
                <a:srgbClr val="FFFFCC"/>
              </a:solidFill>
              <a:latin typeface="Calibri" panose="020F0502020204030204" pitchFamily="34" charset="0"/>
            </a:endParaRPr>
          </a:p>
        </p:txBody>
      </p:sp>
      <p:sp>
        <p:nvSpPr>
          <p:cNvPr id="35843" name="Text Box 3"/>
          <p:cNvSpPr txBox="1">
            <a:spLocks noChangeArrowheads="1"/>
          </p:cNvSpPr>
          <p:nvPr/>
        </p:nvSpPr>
        <p:spPr bwMode="auto">
          <a:xfrm>
            <a:off x="457200" y="1524000"/>
            <a:ext cx="7772400" cy="216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690563" algn="l"/>
              </a:tabLst>
              <a:defRPr sz="2400">
                <a:solidFill>
                  <a:schemeClr val="tx1"/>
                </a:solidFill>
                <a:latin typeface="Times New Roman" panose="02020603050405020304" pitchFamily="18" charset="0"/>
              </a:defRPr>
            </a:lvl1pPr>
            <a:lvl2pPr marL="114300">
              <a:tabLst>
                <a:tab pos="690563" algn="l"/>
              </a:tabLst>
              <a:defRPr sz="2400">
                <a:solidFill>
                  <a:schemeClr val="tx1"/>
                </a:solidFill>
                <a:latin typeface="Times New Roman" panose="02020603050405020304" pitchFamily="18" charset="0"/>
              </a:defRPr>
            </a:lvl2pPr>
            <a:lvl3pPr marL="228600">
              <a:tabLst>
                <a:tab pos="690563" algn="l"/>
              </a:tabLst>
              <a:defRPr sz="2400">
                <a:solidFill>
                  <a:schemeClr val="tx1"/>
                </a:solidFill>
                <a:latin typeface="Times New Roman" panose="02020603050405020304" pitchFamily="18" charset="0"/>
              </a:defRPr>
            </a:lvl3pPr>
            <a:lvl4pPr>
              <a:tabLst>
                <a:tab pos="690563" algn="l"/>
              </a:tabLst>
              <a:defRPr sz="2400">
                <a:solidFill>
                  <a:schemeClr val="tx1"/>
                </a:solidFill>
                <a:latin typeface="Times New Roman" panose="02020603050405020304" pitchFamily="18" charset="0"/>
              </a:defRPr>
            </a:lvl4pPr>
            <a:lvl5pPr>
              <a:tabLst>
                <a:tab pos="690563" algn="l"/>
              </a:tabLst>
              <a:defRPr sz="2400">
                <a:solidFill>
                  <a:schemeClr val="tx1"/>
                </a:solidFill>
                <a:latin typeface="Times New Roman" panose="02020603050405020304" pitchFamily="18" charset="0"/>
              </a:defRPr>
            </a:lvl5pPr>
            <a:lvl6pPr fontAlgn="base">
              <a:spcBef>
                <a:spcPct val="0"/>
              </a:spcBef>
              <a:spcAft>
                <a:spcPct val="0"/>
              </a:spcAft>
              <a:tabLst>
                <a:tab pos="690563" algn="l"/>
              </a:tabLst>
              <a:defRPr sz="2400">
                <a:solidFill>
                  <a:schemeClr val="tx1"/>
                </a:solidFill>
                <a:latin typeface="Times New Roman" panose="02020603050405020304" pitchFamily="18" charset="0"/>
              </a:defRPr>
            </a:lvl6pPr>
            <a:lvl7pPr fontAlgn="base">
              <a:spcBef>
                <a:spcPct val="0"/>
              </a:spcBef>
              <a:spcAft>
                <a:spcPct val="0"/>
              </a:spcAft>
              <a:tabLst>
                <a:tab pos="690563" algn="l"/>
              </a:tabLst>
              <a:defRPr sz="2400">
                <a:solidFill>
                  <a:schemeClr val="tx1"/>
                </a:solidFill>
                <a:latin typeface="Times New Roman" panose="02020603050405020304" pitchFamily="18" charset="0"/>
              </a:defRPr>
            </a:lvl7pPr>
            <a:lvl8pPr fontAlgn="base">
              <a:spcBef>
                <a:spcPct val="0"/>
              </a:spcBef>
              <a:spcAft>
                <a:spcPct val="0"/>
              </a:spcAft>
              <a:tabLst>
                <a:tab pos="690563" algn="l"/>
              </a:tabLst>
              <a:defRPr sz="2400">
                <a:solidFill>
                  <a:schemeClr val="tx1"/>
                </a:solidFill>
                <a:latin typeface="Times New Roman" panose="02020603050405020304" pitchFamily="18" charset="0"/>
              </a:defRPr>
            </a:lvl8pPr>
            <a:lvl9pPr fontAlgn="base">
              <a:spcBef>
                <a:spcPct val="0"/>
              </a:spcBef>
              <a:spcAft>
                <a:spcPct val="0"/>
              </a:spcAft>
              <a:tabLst>
                <a:tab pos="690563" algn="l"/>
              </a:tabLst>
              <a:defRPr sz="2400">
                <a:solidFill>
                  <a:schemeClr val="tx1"/>
                </a:solidFill>
                <a:latin typeface="Times New Roman" panose="02020603050405020304" pitchFamily="18" charset="0"/>
              </a:defRPr>
            </a:lvl9pPr>
          </a:lstStyle>
          <a:p>
            <a:pPr marL="341313" lvl="2" indent="-341313">
              <a:spcBef>
                <a:spcPct val="50000"/>
              </a:spcBef>
              <a:buFont typeface="Arial" panose="020B0604020202020204" pitchFamily="34" charset="0"/>
              <a:buChar char="•"/>
              <a:tabLst>
                <a:tab pos="341313" algn="l"/>
              </a:tabLst>
            </a:pPr>
            <a:r>
              <a:rPr lang="en-US" altLang="en-US" b="1" dirty="0" smtClean="0">
                <a:solidFill>
                  <a:srgbClr val="FFFFCC"/>
                </a:solidFill>
                <a:latin typeface="Calibri" panose="020F0502020204030204" pitchFamily="34" charset="0"/>
              </a:rPr>
              <a:t>Error </a:t>
            </a:r>
            <a:r>
              <a:rPr lang="en-US" altLang="en-US" b="1" dirty="0">
                <a:solidFill>
                  <a:srgbClr val="FFFFCC"/>
                </a:solidFill>
                <a:latin typeface="Calibri" panose="020F0502020204030204" pitchFamily="34" charset="0"/>
              </a:rPr>
              <a:t>in scores is due to factors </a:t>
            </a:r>
            <a:r>
              <a:rPr lang="en-US" altLang="en-US" b="1" dirty="0" smtClean="0">
                <a:solidFill>
                  <a:srgbClr val="FFFFCC"/>
                </a:solidFill>
                <a:latin typeface="Calibri" panose="020F0502020204030204" pitchFamily="34" charset="0"/>
              </a:rPr>
              <a:t>such </a:t>
            </a:r>
            <a:r>
              <a:rPr lang="en-US" altLang="en-US" b="1" dirty="0">
                <a:solidFill>
                  <a:srgbClr val="FFFFCC"/>
                </a:solidFill>
                <a:latin typeface="Calibri" panose="020F0502020204030204" pitchFamily="34" charset="0"/>
              </a:rPr>
              <a:t>as testing conditions, fatigue, </a:t>
            </a:r>
            <a:r>
              <a:rPr lang="en-US" altLang="en-US" b="1" dirty="0" smtClean="0">
                <a:solidFill>
                  <a:srgbClr val="FFFFCC"/>
                </a:solidFill>
                <a:latin typeface="Calibri" panose="020F0502020204030204" pitchFamily="34" charset="0"/>
              </a:rPr>
              <a:t>guessing</a:t>
            </a:r>
            <a:r>
              <a:rPr lang="en-US" altLang="en-US" b="1" dirty="0">
                <a:solidFill>
                  <a:srgbClr val="FFFFCC"/>
                </a:solidFill>
                <a:latin typeface="Calibri" panose="020F0502020204030204" pitchFamily="34" charset="0"/>
              </a:rPr>
              <a:t>, emotional or physical </a:t>
            </a:r>
            <a:r>
              <a:rPr lang="en-US" altLang="en-US" b="1" dirty="0" smtClean="0">
                <a:solidFill>
                  <a:srgbClr val="FFFFCC"/>
                </a:solidFill>
                <a:latin typeface="Calibri" panose="020F0502020204030204" pitchFamily="34" charset="0"/>
              </a:rPr>
              <a:t>condition </a:t>
            </a:r>
            <a:r>
              <a:rPr lang="en-US" altLang="en-US" b="1" dirty="0">
                <a:solidFill>
                  <a:srgbClr val="FFFFCC"/>
                </a:solidFill>
                <a:latin typeface="Calibri" panose="020F0502020204030204" pitchFamily="34" charset="0"/>
              </a:rPr>
              <a:t>of student, etc</a:t>
            </a:r>
            <a:r>
              <a:rPr lang="en-US" altLang="en-US" b="1" dirty="0" smtClean="0">
                <a:solidFill>
                  <a:srgbClr val="FFFFCC"/>
                </a:solidFill>
                <a:latin typeface="Calibri" panose="020F0502020204030204" pitchFamily="34" charset="0"/>
              </a:rPr>
              <a:t>.</a:t>
            </a:r>
          </a:p>
          <a:p>
            <a:pPr marL="341313" lvl="2" indent="-341313">
              <a:spcBef>
                <a:spcPts val="1800"/>
              </a:spcBef>
              <a:buFont typeface="Arial" panose="020B0604020202020204" pitchFamily="34" charset="0"/>
              <a:buChar char="•"/>
              <a:tabLst>
                <a:tab pos="341313" algn="l"/>
              </a:tabLst>
            </a:pPr>
            <a:r>
              <a:rPr lang="en-US" altLang="en-US" b="1" dirty="0" smtClean="0">
                <a:solidFill>
                  <a:srgbClr val="FFFFCC"/>
                </a:solidFill>
                <a:latin typeface="Calibri" panose="020F0502020204030204" pitchFamily="34" charset="0"/>
              </a:rPr>
              <a:t>Different </a:t>
            </a:r>
            <a:r>
              <a:rPr lang="en-US" altLang="en-US" b="1" dirty="0">
                <a:solidFill>
                  <a:srgbClr val="FFFFCC"/>
                </a:solidFill>
                <a:latin typeface="Calibri" panose="020F0502020204030204" pitchFamily="34" charset="0"/>
              </a:rPr>
              <a:t>types of reliability </a:t>
            </a:r>
            <a:r>
              <a:rPr lang="en-US" altLang="en-US" b="1" dirty="0" smtClean="0">
                <a:solidFill>
                  <a:srgbClr val="FFFFCC"/>
                </a:solidFill>
                <a:latin typeface="Calibri" panose="020F0502020204030204" pitchFamily="34" charset="0"/>
              </a:rPr>
              <a:t>coefficients </a:t>
            </a:r>
            <a:r>
              <a:rPr lang="en-US" altLang="en-US" b="1" dirty="0">
                <a:solidFill>
                  <a:srgbClr val="FFFFCC"/>
                </a:solidFill>
                <a:latin typeface="Calibri" panose="020F0502020204030204" pitchFamily="34" charset="0"/>
              </a:rPr>
              <a:t>reflect different </a:t>
            </a:r>
            <a:r>
              <a:rPr lang="en-US" altLang="en-US" b="1" dirty="0" smtClean="0">
                <a:solidFill>
                  <a:srgbClr val="FFFFCC"/>
                </a:solidFill>
                <a:latin typeface="Calibri" panose="020F0502020204030204" pitchFamily="34" charset="0"/>
              </a:rPr>
              <a:t>interpretations </a:t>
            </a:r>
            <a:r>
              <a:rPr lang="en-US" altLang="en-US" b="1" dirty="0">
                <a:solidFill>
                  <a:srgbClr val="FFFFCC"/>
                </a:solidFill>
                <a:latin typeface="Calibri" panose="020F0502020204030204" pitchFamily="34" charset="0"/>
              </a:rPr>
              <a:t>of error</a:t>
            </a:r>
          </a:p>
        </p:txBody>
      </p:sp>
    </p:spTree>
    <p:extLst>
      <p:ext uri="{BB962C8B-B14F-4D97-AF65-F5344CB8AC3E}">
        <p14:creationId xmlns:p14="http://schemas.microsoft.com/office/powerpoint/2010/main" val="1268950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title"/>
          </p:nvPr>
        </p:nvSpPr>
        <p:spPr>
          <a:xfrm>
            <a:off x="762000" y="152400"/>
            <a:ext cx="7772400" cy="1143000"/>
          </a:xfrm>
          <a:noFill/>
          <a:ln/>
        </p:spPr>
        <p:txBody>
          <a:bodyPr/>
          <a:lstStyle/>
          <a:p>
            <a:r>
              <a:rPr lang="en-US" altLang="en-US" sz="3200" b="1" dirty="0" smtClean="0">
                <a:solidFill>
                  <a:srgbClr val="FFFFCC"/>
                </a:solidFill>
                <a:latin typeface="Calibri" panose="020F0502020204030204" pitchFamily="34" charset="0"/>
              </a:rPr>
              <a:t>Reliability</a:t>
            </a:r>
            <a:endParaRPr lang="en-US" altLang="en-US" sz="3200" b="1" dirty="0">
              <a:solidFill>
                <a:srgbClr val="FFFFCC"/>
              </a:solidFill>
              <a:latin typeface="Calibri" panose="020F0502020204030204" pitchFamily="34" charset="0"/>
            </a:endParaRPr>
          </a:p>
        </p:txBody>
      </p:sp>
      <p:sp>
        <p:nvSpPr>
          <p:cNvPr id="36868" name="Text Box 4"/>
          <p:cNvSpPr txBox="1">
            <a:spLocks noChangeArrowheads="1"/>
          </p:cNvSpPr>
          <p:nvPr/>
        </p:nvSpPr>
        <p:spPr bwMode="auto">
          <a:xfrm>
            <a:off x="457200" y="1447800"/>
            <a:ext cx="777240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690563" algn="l"/>
                <a:tab pos="1136650" algn="l"/>
              </a:tabLst>
              <a:defRPr sz="2400">
                <a:solidFill>
                  <a:schemeClr val="tx1"/>
                </a:solidFill>
                <a:latin typeface="Times New Roman" panose="02020603050405020304" pitchFamily="18" charset="0"/>
              </a:defRPr>
            </a:lvl1pPr>
            <a:lvl2pPr marL="114300">
              <a:tabLst>
                <a:tab pos="690563" algn="l"/>
                <a:tab pos="1136650" algn="l"/>
              </a:tabLst>
              <a:defRPr sz="2400">
                <a:solidFill>
                  <a:schemeClr val="tx1"/>
                </a:solidFill>
                <a:latin typeface="Times New Roman" panose="02020603050405020304" pitchFamily="18" charset="0"/>
              </a:defRPr>
            </a:lvl2pPr>
            <a:lvl3pPr marL="228600">
              <a:tabLst>
                <a:tab pos="690563" algn="l"/>
                <a:tab pos="1136650" algn="l"/>
              </a:tabLst>
              <a:defRPr sz="2400">
                <a:solidFill>
                  <a:schemeClr val="tx1"/>
                </a:solidFill>
                <a:latin typeface="Times New Roman" panose="02020603050405020304" pitchFamily="18" charset="0"/>
              </a:defRPr>
            </a:lvl3pPr>
            <a:lvl4pPr>
              <a:tabLst>
                <a:tab pos="690563" algn="l"/>
                <a:tab pos="1136650" algn="l"/>
              </a:tabLst>
              <a:defRPr sz="2400">
                <a:solidFill>
                  <a:schemeClr val="tx1"/>
                </a:solidFill>
                <a:latin typeface="Times New Roman" panose="02020603050405020304" pitchFamily="18" charset="0"/>
              </a:defRPr>
            </a:lvl4pPr>
            <a:lvl5pPr>
              <a:tabLst>
                <a:tab pos="690563" algn="l"/>
                <a:tab pos="1136650" algn="l"/>
              </a:tabLst>
              <a:defRPr sz="2400">
                <a:solidFill>
                  <a:schemeClr val="tx1"/>
                </a:solidFill>
                <a:latin typeface="Times New Roman" panose="02020603050405020304" pitchFamily="18" charset="0"/>
              </a:defRPr>
            </a:lvl5pPr>
            <a:lvl6pPr fontAlgn="base">
              <a:spcBef>
                <a:spcPct val="0"/>
              </a:spcBef>
              <a:spcAft>
                <a:spcPct val="0"/>
              </a:spcAft>
              <a:tabLst>
                <a:tab pos="690563" algn="l"/>
                <a:tab pos="1136650" algn="l"/>
              </a:tabLst>
              <a:defRPr sz="2400">
                <a:solidFill>
                  <a:schemeClr val="tx1"/>
                </a:solidFill>
                <a:latin typeface="Times New Roman" panose="02020603050405020304" pitchFamily="18" charset="0"/>
              </a:defRPr>
            </a:lvl6pPr>
            <a:lvl7pPr fontAlgn="base">
              <a:spcBef>
                <a:spcPct val="0"/>
              </a:spcBef>
              <a:spcAft>
                <a:spcPct val="0"/>
              </a:spcAft>
              <a:tabLst>
                <a:tab pos="690563" algn="l"/>
                <a:tab pos="1136650" algn="l"/>
              </a:tabLst>
              <a:defRPr sz="2400">
                <a:solidFill>
                  <a:schemeClr val="tx1"/>
                </a:solidFill>
                <a:latin typeface="Times New Roman" panose="02020603050405020304" pitchFamily="18" charset="0"/>
              </a:defRPr>
            </a:lvl7pPr>
            <a:lvl8pPr fontAlgn="base">
              <a:spcBef>
                <a:spcPct val="0"/>
              </a:spcBef>
              <a:spcAft>
                <a:spcPct val="0"/>
              </a:spcAft>
              <a:tabLst>
                <a:tab pos="690563" algn="l"/>
                <a:tab pos="1136650" algn="l"/>
              </a:tabLst>
              <a:defRPr sz="2400">
                <a:solidFill>
                  <a:schemeClr val="tx1"/>
                </a:solidFill>
                <a:latin typeface="Times New Roman" panose="02020603050405020304" pitchFamily="18" charset="0"/>
              </a:defRPr>
            </a:lvl8pPr>
            <a:lvl9pPr fontAlgn="base">
              <a:spcBef>
                <a:spcPct val="0"/>
              </a:spcBef>
              <a:spcAft>
                <a:spcPct val="0"/>
              </a:spcAft>
              <a:tabLst>
                <a:tab pos="690563" algn="l"/>
                <a:tab pos="1136650" algn="l"/>
              </a:tabLst>
              <a:defRPr sz="2400">
                <a:solidFill>
                  <a:schemeClr val="tx1"/>
                </a:solidFill>
                <a:latin typeface="Times New Roman" panose="02020603050405020304" pitchFamily="18" charset="0"/>
              </a:defRPr>
            </a:lvl9pPr>
          </a:lstStyle>
          <a:p>
            <a:pPr marL="457200" indent="-457200">
              <a:spcBef>
                <a:spcPct val="50000"/>
              </a:spcBef>
              <a:buAutoNum type="arabicPeriod"/>
              <a:tabLst>
                <a:tab pos="457200" algn="l"/>
                <a:tab pos="690563" algn="l"/>
                <a:tab pos="1136650" algn="l"/>
              </a:tabLst>
            </a:pPr>
            <a:r>
              <a:rPr lang="en-US" altLang="en-US" b="1" dirty="0" smtClean="0">
                <a:solidFill>
                  <a:srgbClr val="FFFFCC"/>
                </a:solidFill>
                <a:latin typeface="Calibri" panose="020F0502020204030204" pitchFamily="34" charset="0"/>
              </a:rPr>
              <a:t>Reliability </a:t>
            </a:r>
            <a:r>
              <a:rPr lang="en-US" altLang="en-US" b="1" dirty="0">
                <a:solidFill>
                  <a:srgbClr val="FFFFCC"/>
                </a:solidFill>
                <a:latin typeface="Calibri" panose="020F0502020204030204" pitchFamily="34" charset="0"/>
              </a:rPr>
              <a:t>refers to consistency of </a:t>
            </a:r>
            <a:r>
              <a:rPr lang="en-US" altLang="en-US" b="1" dirty="0" smtClean="0">
                <a:solidFill>
                  <a:srgbClr val="FFFFCC"/>
                </a:solidFill>
                <a:latin typeface="Calibri" panose="020F0502020204030204" pitchFamily="34" charset="0"/>
              </a:rPr>
              <a:t>test scores</a:t>
            </a:r>
          </a:p>
          <a:p>
            <a:pPr marL="457200" lvl="1">
              <a:spcBef>
                <a:spcPct val="50000"/>
              </a:spcBef>
              <a:buFont typeface="Arial" panose="020B0604020202020204" pitchFamily="34" charset="0"/>
              <a:buChar char="•"/>
              <a:tabLst>
                <a:tab pos="457200" algn="l"/>
                <a:tab pos="690563" algn="l"/>
                <a:tab pos="1136650" algn="l"/>
              </a:tabLst>
            </a:pPr>
            <a:r>
              <a:rPr lang="en-US" altLang="en-US" b="1" dirty="0" smtClean="0">
                <a:solidFill>
                  <a:srgbClr val="FFFFCC"/>
                </a:solidFill>
                <a:latin typeface="Calibri" panose="020F0502020204030204" pitchFamily="34" charset="0"/>
              </a:rPr>
              <a:t> </a:t>
            </a:r>
            <a:r>
              <a:rPr lang="en-US" altLang="en-US" b="1" dirty="0">
                <a:solidFill>
                  <a:srgbClr val="FFFFCC"/>
                </a:solidFill>
                <a:latin typeface="Calibri" panose="020F0502020204030204" pitchFamily="34" charset="0"/>
              </a:rPr>
              <a:t> </a:t>
            </a:r>
            <a:r>
              <a:rPr lang="en-US" altLang="en-US" b="1" dirty="0" smtClean="0">
                <a:solidFill>
                  <a:srgbClr val="FFFFCC"/>
                </a:solidFill>
                <a:latin typeface="Calibri" panose="020F0502020204030204" pitchFamily="34" charset="0"/>
              </a:rPr>
              <a:t>  over time</a:t>
            </a:r>
            <a:endParaRPr lang="en-US" altLang="en-US" b="1" dirty="0">
              <a:solidFill>
                <a:srgbClr val="FFFFCC"/>
              </a:solidFill>
              <a:latin typeface="Calibri" panose="020F0502020204030204" pitchFamily="34" charset="0"/>
            </a:endParaRPr>
          </a:p>
          <a:p>
            <a:pPr marL="457200" lvl="2">
              <a:spcBef>
                <a:spcPct val="50000"/>
              </a:spcBef>
              <a:buFont typeface="Arial" panose="020B0604020202020204" pitchFamily="34" charset="0"/>
              <a:buChar char="•"/>
              <a:tabLst>
                <a:tab pos="457200" algn="l"/>
                <a:tab pos="690563" algn="l"/>
                <a:tab pos="1136650" algn="l"/>
              </a:tabLst>
            </a:pPr>
            <a:r>
              <a:rPr lang="en-US" altLang="en-US" b="1" dirty="0" smtClean="0">
                <a:solidFill>
                  <a:srgbClr val="FFFFCC"/>
                </a:solidFill>
                <a:latin typeface="Calibri" panose="020F0502020204030204" pitchFamily="34" charset="0"/>
              </a:rPr>
              <a:t>    over </a:t>
            </a:r>
            <a:r>
              <a:rPr lang="en-US" altLang="en-US" b="1" dirty="0">
                <a:solidFill>
                  <a:srgbClr val="FFFFCC"/>
                </a:solidFill>
                <a:latin typeface="Calibri" panose="020F0502020204030204" pitchFamily="34" charset="0"/>
              </a:rPr>
              <a:t>different </a:t>
            </a:r>
            <a:r>
              <a:rPr lang="en-US" altLang="en-US" b="1" dirty="0" smtClean="0">
                <a:solidFill>
                  <a:srgbClr val="FFFFCC"/>
                </a:solidFill>
                <a:latin typeface="Calibri" panose="020F0502020204030204" pitchFamily="34" charset="0"/>
              </a:rPr>
              <a:t>sets </a:t>
            </a:r>
            <a:r>
              <a:rPr lang="en-US" altLang="en-US" b="1" dirty="0">
                <a:solidFill>
                  <a:srgbClr val="FFFFCC"/>
                </a:solidFill>
                <a:latin typeface="Calibri" panose="020F0502020204030204" pitchFamily="34" charset="0"/>
              </a:rPr>
              <a:t>of test </a:t>
            </a:r>
            <a:r>
              <a:rPr lang="en-US" altLang="en-US" b="1" dirty="0" smtClean="0">
                <a:solidFill>
                  <a:srgbClr val="FFFFCC"/>
                </a:solidFill>
                <a:latin typeface="Calibri" panose="020F0502020204030204" pitchFamily="34" charset="0"/>
              </a:rPr>
              <a:t>items</a:t>
            </a:r>
            <a:endParaRPr lang="en-US" altLang="en-US" b="1" dirty="0">
              <a:solidFill>
                <a:srgbClr val="FFFFCC"/>
              </a:solidFill>
              <a:latin typeface="Calibri" panose="020F0502020204030204" pitchFamily="34" charset="0"/>
            </a:endParaRPr>
          </a:p>
          <a:p>
            <a:pPr marL="457200" indent="-457200">
              <a:spcBef>
                <a:spcPts val="1800"/>
              </a:spcBef>
              <a:buAutoNum type="arabicPeriod" startAt="2"/>
              <a:tabLst>
                <a:tab pos="457200" algn="l"/>
                <a:tab pos="690563" algn="l"/>
                <a:tab pos="1136650" algn="l"/>
              </a:tabLst>
            </a:pPr>
            <a:r>
              <a:rPr lang="en-US" altLang="en-US" b="1" dirty="0" smtClean="0">
                <a:solidFill>
                  <a:srgbClr val="FFFFCC"/>
                </a:solidFill>
                <a:latin typeface="Calibri" panose="020F0502020204030204" pitchFamily="34" charset="0"/>
              </a:rPr>
              <a:t>Reliability </a:t>
            </a:r>
            <a:r>
              <a:rPr lang="en-US" altLang="en-US" b="1" dirty="0">
                <a:solidFill>
                  <a:srgbClr val="FFFFCC"/>
                </a:solidFill>
                <a:latin typeface="Calibri" panose="020F0502020204030204" pitchFamily="34" charset="0"/>
              </a:rPr>
              <a:t>refers to test results, not </a:t>
            </a:r>
            <a:r>
              <a:rPr lang="en-US" altLang="en-US" b="1" dirty="0" smtClean="0">
                <a:solidFill>
                  <a:srgbClr val="FFFFCC"/>
                </a:solidFill>
                <a:latin typeface="Calibri" panose="020F0502020204030204" pitchFamily="34" charset="0"/>
              </a:rPr>
              <a:t>the </a:t>
            </a:r>
            <a:r>
              <a:rPr lang="en-US" altLang="en-US" b="1" dirty="0">
                <a:solidFill>
                  <a:srgbClr val="FFFFCC"/>
                </a:solidFill>
                <a:latin typeface="Calibri" panose="020F0502020204030204" pitchFamily="34" charset="0"/>
              </a:rPr>
              <a:t>test </a:t>
            </a:r>
            <a:r>
              <a:rPr lang="en-US" altLang="en-US" b="1" dirty="0" smtClean="0">
                <a:solidFill>
                  <a:srgbClr val="FFFFCC"/>
                </a:solidFill>
                <a:latin typeface="Calibri" panose="020F0502020204030204" pitchFamily="34" charset="0"/>
              </a:rPr>
              <a:t>itself</a:t>
            </a:r>
          </a:p>
          <a:p>
            <a:pPr marL="457200" indent="-457200">
              <a:spcBef>
                <a:spcPts val="1800"/>
              </a:spcBef>
              <a:buFont typeface="+mj-lt"/>
              <a:buAutoNum type="arabicPeriod" startAt="3"/>
            </a:pPr>
            <a:r>
              <a:rPr lang="en-US" altLang="en-US" b="1" dirty="0">
                <a:solidFill>
                  <a:srgbClr val="FFFFCC"/>
                </a:solidFill>
                <a:latin typeface="Calibri" panose="020F0502020204030204" pitchFamily="34" charset="0"/>
              </a:rPr>
              <a:t>A test can have more than one type of reliability coefficient</a:t>
            </a:r>
          </a:p>
          <a:p>
            <a:pPr marL="457200" indent="-457200">
              <a:spcBef>
                <a:spcPts val="1800"/>
              </a:spcBef>
            </a:pPr>
            <a:r>
              <a:rPr lang="en-US" altLang="en-US" b="1" dirty="0">
                <a:solidFill>
                  <a:srgbClr val="FFFFCC"/>
                </a:solidFill>
                <a:latin typeface="Calibri" panose="020F0502020204030204" pitchFamily="34" charset="0"/>
              </a:rPr>
              <a:t>4.	Reliability is necessary but not sufficient for validity</a:t>
            </a:r>
          </a:p>
          <a:p>
            <a:pPr marL="457200" indent="-457200">
              <a:spcBef>
                <a:spcPts val="1800"/>
              </a:spcBef>
              <a:buAutoNum type="arabicPeriod" startAt="2"/>
              <a:tabLst>
                <a:tab pos="457200" algn="l"/>
                <a:tab pos="690563" algn="l"/>
                <a:tab pos="1136650" algn="l"/>
              </a:tabLst>
            </a:pPr>
            <a:endParaRPr lang="en-US" altLang="en-US" b="1" dirty="0">
              <a:solidFill>
                <a:srgbClr val="FFFFCC"/>
              </a:solidFill>
              <a:latin typeface="Arial" panose="020B0604020202020204" pitchFamily="34" charset="0"/>
            </a:endParaRPr>
          </a:p>
        </p:txBody>
      </p:sp>
    </p:spTree>
    <p:extLst>
      <p:ext uri="{BB962C8B-B14F-4D97-AF65-F5344CB8AC3E}">
        <p14:creationId xmlns:p14="http://schemas.microsoft.com/office/powerpoint/2010/main" val="1235881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Shortcomings of the Indices based on Classical test Theory</a:t>
            </a:r>
          </a:p>
        </p:txBody>
      </p:sp>
      <p:sp>
        <p:nvSpPr>
          <p:cNvPr id="158723" name="Rectangle 3"/>
          <p:cNvSpPr>
            <a:spLocks noGrp="1" noChangeArrowheads="1"/>
          </p:cNvSpPr>
          <p:nvPr>
            <p:ph type="body" idx="1"/>
          </p:nvPr>
        </p:nvSpPr>
        <p:spPr>
          <a:xfrm>
            <a:off x="457200" y="1524000"/>
            <a:ext cx="7772400" cy="4343400"/>
          </a:xfrm>
        </p:spPr>
        <p:txBody>
          <a:bodyPr/>
          <a:lstStyle/>
          <a:p>
            <a:pPr eaLnBrk="1" hangingPunct="1"/>
            <a:r>
              <a:rPr lang="en-US" altLang="en-US" sz="2400" b="1" dirty="0" smtClean="0">
                <a:solidFill>
                  <a:srgbClr val="FFFFCC"/>
                </a:solidFill>
                <a:latin typeface="Calibri" panose="020F0502020204030204" pitchFamily="34" charset="0"/>
              </a:rPr>
              <a:t>They are </a:t>
            </a:r>
          </a:p>
          <a:p>
            <a:pPr algn="ctr" eaLnBrk="1" hangingPunct="1">
              <a:buFontTx/>
              <a:buNone/>
            </a:pPr>
            <a:r>
              <a:rPr lang="en-US" altLang="en-US" sz="2400" b="1" dirty="0" smtClean="0">
                <a:solidFill>
                  <a:srgbClr val="FFFFCC"/>
                </a:solidFill>
                <a:latin typeface="Calibri" panose="020F0502020204030204" pitchFamily="34" charset="0"/>
              </a:rPr>
              <a:t>group DEPENDENT</a:t>
            </a:r>
          </a:p>
          <a:p>
            <a:pPr eaLnBrk="1" hangingPunct="1">
              <a:buFontTx/>
              <a:buNone/>
            </a:pPr>
            <a:r>
              <a:rPr lang="en-US" altLang="en-US" sz="2400" b="1" dirty="0" smtClean="0">
                <a:solidFill>
                  <a:srgbClr val="FFFFCC"/>
                </a:solidFill>
                <a:latin typeface="Calibri" panose="020F0502020204030204" pitchFamily="34" charset="0"/>
              </a:rPr>
              <a:t>    i.e., they change as the groups change.</a:t>
            </a:r>
          </a:p>
          <a:p>
            <a:pPr eaLnBrk="1" hangingPunct="1">
              <a:buFontTx/>
              <a:buNone/>
            </a:pPr>
            <a:endParaRPr lang="en-US" altLang="en-US" sz="2400" b="1" dirty="0">
              <a:solidFill>
                <a:srgbClr val="FFFFCC"/>
              </a:solidFill>
              <a:latin typeface="Calibri" panose="020F0502020204030204" pitchFamily="34" charset="0"/>
            </a:endParaRPr>
          </a:p>
          <a:p>
            <a:pPr eaLnBrk="1" hangingPunct="1"/>
            <a:r>
              <a:rPr lang="en-US" altLang="en-US" sz="2400" b="1" dirty="0" smtClean="0">
                <a:solidFill>
                  <a:srgbClr val="FFFFCC"/>
                </a:solidFill>
                <a:latin typeface="Calibri" panose="020F0502020204030204" pitchFamily="34" charset="0"/>
              </a:rPr>
              <a:t>Reliability and hence Standard Error of  Measurement are defined in terms of Parallel Tests, almost impossible to realize in practice.</a:t>
            </a:r>
          </a:p>
        </p:txBody>
      </p:sp>
    </p:spTree>
    <p:extLst>
      <p:ext uri="{BB962C8B-B14F-4D97-AF65-F5344CB8AC3E}">
        <p14:creationId xmlns:p14="http://schemas.microsoft.com/office/powerpoint/2010/main" val="17848285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Effect transition="in" filter="dissolve">
                                      <p:cBhvr>
                                        <p:cTn id="7" dur="500"/>
                                        <p:tgtEl>
                                          <p:spTgt spid="158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8723">
                                            <p:txEl>
                                              <p:pRg st="1" end="1"/>
                                            </p:txEl>
                                          </p:spTgt>
                                        </p:tgtEl>
                                        <p:attrNameLst>
                                          <p:attrName>style.visibility</p:attrName>
                                        </p:attrNameLst>
                                      </p:cBhvr>
                                      <p:to>
                                        <p:strVal val="visible"/>
                                      </p:to>
                                    </p:set>
                                    <p:animEffect transition="in" filter="dissolve">
                                      <p:cBhvr>
                                        <p:cTn id="12" dur="500"/>
                                        <p:tgtEl>
                                          <p:spTgt spid="158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8723">
                                            <p:txEl>
                                              <p:pRg st="2" end="2"/>
                                            </p:txEl>
                                          </p:spTgt>
                                        </p:tgtEl>
                                        <p:attrNameLst>
                                          <p:attrName>style.visibility</p:attrName>
                                        </p:attrNameLst>
                                      </p:cBhvr>
                                      <p:to>
                                        <p:strVal val="visible"/>
                                      </p:to>
                                    </p:set>
                                    <p:animEffect transition="in" filter="dissolve">
                                      <p:cBhvr>
                                        <p:cTn id="17" dur="500"/>
                                        <p:tgtEl>
                                          <p:spTgt spid="158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8723">
                                            <p:txEl>
                                              <p:pRg st="4" end="4"/>
                                            </p:txEl>
                                          </p:spTgt>
                                        </p:tgtEl>
                                        <p:attrNameLst>
                                          <p:attrName>style.visibility</p:attrName>
                                        </p:attrNameLst>
                                      </p:cBhvr>
                                      <p:to>
                                        <p:strVal val="visible"/>
                                      </p:to>
                                    </p:set>
                                    <p:animEffect transition="in" filter="dissolve">
                                      <p:cBhvr>
                                        <p:cTn id="22" dur="500"/>
                                        <p:tgtEl>
                                          <p:spTgt spid="158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096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And what’s wrong with that?</a:t>
            </a:r>
          </a:p>
        </p:txBody>
      </p:sp>
      <p:sp>
        <p:nvSpPr>
          <p:cNvPr id="159747" name="Rectangle 3"/>
          <p:cNvSpPr>
            <a:spLocks noGrp="1" noChangeArrowheads="1"/>
          </p:cNvSpPr>
          <p:nvPr>
            <p:ph type="body" idx="1"/>
          </p:nvPr>
        </p:nvSpPr>
        <p:spPr>
          <a:xfrm>
            <a:off x="457200" y="1524000"/>
            <a:ext cx="7284464" cy="3657600"/>
          </a:xfrm>
        </p:spPr>
        <p:txBody>
          <a:bodyPr/>
          <a:lstStyle/>
          <a:p>
            <a:pPr marL="457200" indent="-457200" eaLnBrk="1" hangingPunct="1">
              <a:lnSpc>
                <a:spcPct val="90000"/>
              </a:lnSpc>
            </a:pPr>
            <a:r>
              <a:rPr lang="en-US" altLang="en-US" sz="2400" b="1" dirty="0" smtClean="0">
                <a:solidFill>
                  <a:srgbClr val="FFFFCC"/>
                </a:solidFill>
                <a:latin typeface="Calibri" panose="020F0502020204030204" pitchFamily="34" charset="0"/>
              </a:rPr>
              <a:t>We cannot compare item characteristics for items whose indices were computed on different groups of examinees </a:t>
            </a:r>
          </a:p>
          <a:p>
            <a:pPr marL="457200" indent="-457200" eaLnBrk="1" hangingPunct="1">
              <a:lnSpc>
                <a:spcPct val="90000"/>
              </a:lnSpc>
              <a:spcBef>
                <a:spcPts val="1800"/>
              </a:spcBef>
            </a:pPr>
            <a:r>
              <a:rPr lang="en-US" altLang="en-US" sz="2400" b="1" dirty="0">
                <a:solidFill>
                  <a:srgbClr val="FFFFCC"/>
                </a:solidFill>
                <a:latin typeface="Calibri" panose="020F0502020204030204" pitchFamily="34" charset="0"/>
              </a:rPr>
              <a:t>We cannot compare the test scores of individuals who have taken different </a:t>
            </a:r>
            <a:r>
              <a:rPr lang="en-US" altLang="en-US" sz="2400" b="1" dirty="0" smtClean="0">
                <a:solidFill>
                  <a:srgbClr val="FFFFCC"/>
                </a:solidFill>
                <a:latin typeface="Calibri" panose="020F0502020204030204" pitchFamily="34" charset="0"/>
              </a:rPr>
              <a:t>sets </a:t>
            </a:r>
            <a:r>
              <a:rPr lang="en-US" altLang="en-US" sz="2400" b="1" dirty="0">
                <a:solidFill>
                  <a:srgbClr val="FFFFCC"/>
                </a:solidFill>
                <a:latin typeface="Calibri" panose="020F0502020204030204" pitchFamily="34" charset="0"/>
              </a:rPr>
              <a:t>of test items</a:t>
            </a:r>
          </a:p>
          <a:p>
            <a:pPr marL="0" indent="0" eaLnBrk="1" hangingPunct="1">
              <a:lnSpc>
                <a:spcPct val="90000"/>
              </a:lnSpc>
              <a:buNone/>
            </a:pPr>
            <a:endParaRPr lang="en-US" altLang="en-US" sz="2400" dirty="0" smtClean="0">
              <a:solidFill>
                <a:srgbClr val="FFFFCC"/>
              </a:solidFill>
            </a:endParaRPr>
          </a:p>
          <a:p>
            <a:pPr eaLnBrk="1" hangingPunct="1">
              <a:lnSpc>
                <a:spcPct val="90000"/>
              </a:lnSpc>
            </a:pPr>
            <a:endParaRPr lang="en-US" altLang="en-US" dirty="0" smtClean="0">
              <a:solidFill>
                <a:srgbClr val="FFFF66"/>
              </a:solidFill>
            </a:endParaRPr>
          </a:p>
        </p:txBody>
      </p:sp>
    </p:spTree>
    <p:extLst>
      <p:ext uri="{BB962C8B-B14F-4D97-AF65-F5344CB8AC3E}">
        <p14:creationId xmlns:p14="http://schemas.microsoft.com/office/powerpoint/2010/main" val="17582568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animEffect transition="in" filter="dissolve">
                                      <p:cBhvr>
                                        <p:cTn id="7" dur="500"/>
                                        <p:tgtEl>
                                          <p:spTgt spid="159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9747">
                                            <p:txEl>
                                              <p:pRg st="1" end="1"/>
                                            </p:txEl>
                                          </p:spTgt>
                                        </p:tgtEl>
                                        <p:attrNameLst>
                                          <p:attrName>style.visibility</p:attrName>
                                        </p:attrNameLst>
                                      </p:cBhvr>
                                      <p:to>
                                        <p:strVal val="visible"/>
                                      </p:to>
                                    </p:set>
                                    <p:animEffect transition="in" filter="dissolve">
                                      <p:cBhvr>
                                        <p:cTn id="12" dur="500"/>
                                        <p:tgtEl>
                                          <p:spTgt spid="1597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Wouldn’t it be nice if ….?</a:t>
            </a:r>
          </a:p>
        </p:txBody>
      </p:sp>
      <p:sp>
        <p:nvSpPr>
          <p:cNvPr id="160771" name="Rectangle 3"/>
          <p:cNvSpPr>
            <a:spLocks noGrp="1" noChangeArrowheads="1"/>
          </p:cNvSpPr>
          <p:nvPr>
            <p:ph type="body" idx="1"/>
          </p:nvPr>
        </p:nvSpPr>
        <p:spPr>
          <a:xfrm>
            <a:off x="457200" y="1371600"/>
            <a:ext cx="7772400" cy="3200400"/>
          </a:xfrm>
        </p:spPr>
        <p:txBody>
          <a:bodyPr/>
          <a:lstStyle/>
          <a:p>
            <a:pPr marL="457200" indent="-457200" eaLnBrk="1" hangingPunct="1"/>
            <a:r>
              <a:rPr lang="en-US" altLang="en-US" sz="2400" b="1" dirty="0" smtClean="0">
                <a:solidFill>
                  <a:srgbClr val="FFFFCC"/>
                </a:solidFill>
                <a:latin typeface="Calibri" panose="020F0502020204030204" pitchFamily="34" charset="0"/>
              </a:rPr>
              <a:t>Our item indices did not depend on the characteristics of the individuals on which the item data was obtained</a:t>
            </a:r>
          </a:p>
          <a:p>
            <a:pPr marL="457200" indent="-457200" eaLnBrk="1" hangingPunct="1">
              <a:spcBef>
                <a:spcPts val="1800"/>
              </a:spcBef>
            </a:pPr>
            <a:r>
              <a:rPr lang="en-US" altLang="en-US" sz="2400" b="1" dirty="0" smtClean="0">
                <a:solidFill>
                  <a:srgbClr val="FFFFCC"/>
                </a:solidFill>
                <a:latin typeface="Calibri" panose="020F0502020204030204" pitchFamily="34" charset="0"/>
              </a:rPr>
              <a:t>Our </a:t>
            </a:r>
            <a:r>
              <a:rPr lang="en-US" altLang="en-US" sz="2400" b="1" dirty="0">
                <a:solidFill>
                  <a:srgbClr val="FFFFCC"/>
                </a:solidFill>
                <a:latin typeface="Calibri" panose="020F0502020204030204" pitchFamily="34" charset="0"/>
              </a:rPr>
              <a:t>examinee measures did not depend on the characteristics of the of items that was administered</a:t>
            </a:r>
          </a:p>
          <a:p>
            <a:pPr eaLnBrk="1" hangingPunct="1"/>
            <a:endParaRPr lang="en-US" altLang="en-US" dirty="0" smtClean="0">
              <a:solidFill>
                <a:srgbClr val="FFFF66"/>
              </a:solidFill>
            </a:endParaRPr>
          </a:p>
        </p:txBody>
      </p:sp>
    </p:spTree>
    <p:extLst>
      <p:ext uri="{BB962C8B-B14F-4D97-AF65-F5344CB8AC3E}">
        <p14:creationId xmlns:p14="http://schemas.microsoft.com/office/powerpoint/2010/main" val="35761127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Effect transition="in" filter="dissolve">
                                      <p:cBhvr>
                                        <p:cTn id="7" dur="500"/>
                                        <p:tgtEl>
                                          <p:spTgt spid="160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0771">
                                            <p:txEl>
                                              <p:pRg st="1" end="1"/>
                                            </p:txEl>
                                          </p:spTgt>
                                        </p:tgtEl>
                                        <p:attrNameLst>
                                          <p:attrName>style.visibility</p:attrName>
                                        </p:attrNameLst>
                                      </p:cBhvr>
                                      <p:to>
                                        <p:strVal val="visible"/>
                                      </p:to>
                                    </p:set>
                                    <p:animEffect transition="in" filter="dissolve">
                                      <p:cBhvr>
                                        <p:cTn id="12" dur="500"/>
                                        <p:tgtEl>
                                          <p:spTgt spid="1607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a:xfrm>
            <a:off x="914400" y="1600200"/>
            <a:ext cx="7239000" cy="1371600"/>
          </a:xfrm>
        </p:spPr>
        <p:txBody>
          <a:bodyPr/>
          <a:lstStyle/>
          <a:p>
            <a:pPr eaLnBrk="1" hangingPunct="1"/>
            <a:r>
              <a:rPr lang="en-US" altLang="en-US" sz="3200" b="1" dirty="0" smtClean="0">
                <a:solidFill>
                  <a:srgbClr val="FFFFCC"/>
                </a:solidFill>
                <a:latin typeface="Calibri" panose="020F0502020204030204" pitchFamily="34" charset="0"/>
              </a:rPr>
              <a:t>ITEM RESPONSE THEORY </a:t>
            </a:r>
            <a:br>
              <a:rPr lang="en-US" altLang="en-US" sz="3200" b="1" dirty="0" smtClean="0">
                <a:solidFill>
                  <a:srgbClr val="FFFFCC"/>
                </a:solidFill>
                <a:latin typeface="Calibri" panose="020F0502020204030204" pitchFamily="34" charset="0"/>
              </a:rPr>
            </a:br>
            <a:r>
              <a:rPr lang="en-US" altLang="en-US" sz="3200" b="1" dirty="0" smtClean="0">
                <a:solidFill>
                  <a:srgbClr val="FFFFCC"/>
                </a:solidFill>
                <a:latin typeface="Calibri" panose="020F0502020204030204" pitchFamily="34" charset="0"/>
              </a:rPr>
              <a:t>solves the problem!*</a:t>
            </a:r>
          </a:p>
        </p:txBody>
      </p:sp>
      <p:sp>
        <p:nvSpPr>
          <p:cNvPr id="161797" name="Rectangle 5"/>
          <p:cNvSpPr>
            <a:spLocks noChangeArrowheads="1"/>
          </p:cNvSpPr>
          <p:nvPr/>
        </p:nvSpPr>
        <p:spPr bwMode="auto">
          <a:xfrm>
            <a:off x="685800" y="3733800"/>
            <a:ext cx="8153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spcBef>
                <a:spcPct val="20000"/>
              </a:spcBef>
            </a:pPr>
            <a:r>
              <a:rPr lang="en-US" altLang="en-US" sz="3200" b="0" dirty="0"/>
              <a:t>* </a:t>
            </a:r>
            <a:r>
              <a:rPr lang="en-US" altLang="en-US" sz="2400" dirty="0">
                <a:solidFill>
                  <a:srgbClr val="FFFFCC"/>
                </a:solidFill>
                <a:latin typeface="Calibri" panose="020F0502020204030204" pitchFamily="34" charset="0"/>
              </a:rPr>
              <a:t>Certain conditions apply. Individual results may vary. IRT is not for everyone, including those with small samples. Side effects include nausea, drowsiness, and difficulty swallowing. If symptoms persist, consult a psychometrician. For more information, see Hambleton and Swaminathan (1985), and Hambleton, Swaminathan and Rogers (1991). </a:t>
            </a:r>
          </a:p>
        </p:txBody>
      </p:sp>
    </p:spTree>
    <p:extLst>
      <p:ext uri="{BB962C8B-B14F-4D97-AF65-F5344CB8AC3E}">
        <p14:creationId xmlns:p14="http://schemas.microsoft.com/office/powerpoint/2010/main" val="9122728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1797"/>
                                        </p:tgtEl>
                                        <p:attrNameLst>
                                          <p:attrName>style.visibility</p:attrName>
                                        </p:attrNameLst>
                                      </p:cBhvr>
                                      <p:to>
                                        <p:strVal val="visible"/>
                                      </p:to>
                                    </p:set>
                                    <p:animEffect transition="in" filter="dissolve">
                                      <p:cBhvr>
                                        <p:cTn id="7" dur="500"/>
                                        <p:tgtEl>
                                          <p:spTgt spid="1617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990600"/>
          </a:xfrm>
        </p:spPr>
        <p:txBody>
          <a:bodyPr/>
          <a:lstStyle/>
          <a:p>
            <a:pPr eaLnBrk="1" hangingPunct="1">
              <a:defRPr/>
            </a:pPr>
            <a:r>
              <a:rPr lang="en-US" sz="3200" b="1" dirty="0" smtClean="0">
                <a:solidFill>
                  <a:srgbClr val="FFFFCC"/>
                </a:solidFill>
                <a:latin typeface="Calibri" panose="020F0502020204030204" pitchFamily="34" charset="0"/>
                <a:cs typeface="+mj-cs"/>
              </a:rPr>
              <a:t>Testing: A Brief History</a:t>
            </a:r>
          </a:p>
        </p:txBody>
      </p:sp>
      <p:sp>
        <p:nvSpPr>
          <p:cNvPr id="2051" name="Text Box 3"/>
          <p:cNvSpPr txBox="1">
            <a:spLocks noChangeArrowheads="1"/>
          </p:cNvSpPr>
          <p:nvPr/>
        </p:nvSpPr>
        <p:spPr bwMode="auto">
          <a:xfrm>
            <a:off x="457200" y="1447800"/>
            <a:ext cx="73152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buFont typeface="+mj-lt"/>
              <a:buAutoNum type="arabicPeriod" startAt="3"/>
            </a:pPr>
            <a:r>
              <a:rPr lang="en-US" altLang="en-US" b="1" dirty="0">
                <a:solidFill>
                  <a:srgbClr val="FFFFCC"/>
                </a:solidFill>
                <a:latin typeface="Calibri" panose="020F0502020204030204" pitchFamily="34" charset="0"/>
              </a:rPr>
              <a:t>Testing in India may go even further back in time</a:t>
            </a:r>
          </a:p>
          <a:p>
            <a:pPr eaLnBrk="1" hangingPunct="1">
              <a:spcBef>
                <a:spcPct val="50000"/>
              </a:spcBef>
              <a:buFont typeface="+mj-lt"/>
              <a:buAutoNum type="arabicPeriod" startAt="3"/>
            </a:pPr>
            <a:r>
              <a:rPr lang="en-US" altLang="en-US" b="1" dirty="0" smtClean="0">
                <a:solidFill>
                  <a:srgbClr val="FFFFCC"/>
                </a:solidFill>
                <a:latin typeface="Calibri" panose="020F0502020204030204" pitchFamily="34" charset="0"/>
              </a:rPr>
              <a:t>In </a:t>
            </a:r>
            <a:r>
              <a:rPr lang="en-US" altLang="en-US" b="1" dirty="0">
                <a:solidFill>
                  <a:srgbClr val="FFFFCC"/>
                </a:solidFill>
                <a:latin typeface="Calibri" panose="020F0502020204030204" pitchFamily="34" charset="0"/>
              </a:rPr>
              <a:t>the West, testing has a mixed history – its use </a:t>
            </a:r>
            <a:r>
              <a:rPr lang="en-US" altLang="en-US" b="1" dirty="0" smtClean="0">
                <a:solidFill>
                  <a:srgbClr val="FFFFCC"/>
                </a:solidFill>
                <a:latin typeface="Calibri" panose="020F0502020204030204" pitchFamily="34" charset="0"/>
              </a:rPr>
              <a:t>has waxed </a:t>
            </a:r>
            <a:r>
              <a:rPr lang="en-US" altLang="en-US" b="1" dirty="0">
                <a:solidFill>
                  <a:srgbClr val="FFFFCC"/>
                </a:solidFill>
                <a:latin typeface="Calibri" panose="020F0502020204030204" pitchFamily="34" charset="0"/>
              </a:rPr>
              <a:t>and waned</a:t>
            </a:r>
            <a:r>
              <a:rPr lang="en-US" altLang="en-US" b="1" dirty="0" smtClean="0">
                <a:solidFill>
                  <a:srgbClr val="FFFFCC"/>
                </a:solidFill>
                <a:latin typeface="Calibri" panose="020F0502020204030204" pitchFamily="34" charset="0"/>
              </a:rPr>
              <a:t>.</a:t>
            </a:r>
          </a:p>
          <a:p>
            <a:pPr eaLnBrk="1" hangingPunct="1">
              <a:spcBef>
                <a:spcPct val="50000"/>
              </a:spcBef>
              <a:buFont typeface="+mj-lt"/>
              <a:buAutoNum type="arabicPeriod" startAt="3"/>
            </a:pPr>
            <a:r>
              <a:rPr lang="en-US" altLang="en-US" b="1" dirty="0" smtClean="0">
                <a:solidFill>
                  <a:srgbClr val="FFFFCC"/>
                </a:solidFill>
                <a:latin typeface="Calibri" panose="020F0502020204030204" pitchFamily="34" charset="0"/>
              </a:rPr>
              <a:t>In </a:t>
            </a:r>
            <a:r>
              <a:rPr lang="en-US" altLang="en-US" b="1" dirty="0">
                <a:solidFill>
                  <a:srgbClr val="FFFFCC"/>
                </a:solidFill>
                <a:latin typeface="Calibri" panose="020F0502020204030204" pitchFamily="34" charset="0"/>
              </a:rPr>
              <a:t>the US, Horace Mann argued for written </a:t>
            </a:r>
            <a:r>
              <a:rPr lang="en-US" altLang="en-US" b="1" dirty="0" smtClean="0">
                <a:solidFill>
                  <a:srgbClr val="FFFFCC"/>
                </a:solidFill>
                <a:latin typeface="Calibri" panose="020F0502020204030204" pitchFamily="34" charset="0"/>
              </a:rPr>
              <a:t>exam (objective </a:t>
            </a:r>
            <a:r>
              <a:rPr lang="en-US" altLang="en-US" b="1" dirty="0">
                <a:solidFill>
                  <a:srgbClr val="FFFFCC"/>
                </a:solidFill>
                <a:latin typeface="Calibri" panose="020F0502020204030204" pitchFamily="34" charset="0"/>
              </a:rPr>
              <a:t>type) and the first was introduced in Boston in </a:t>
            </a:r>
            <a:r>
              <a:rPr lang="en-US" altLang="en-US" b="1" dirty="0" smtClean="0">
                <a:solidFill>
                  <a:srgbClr val="FFFFCC"/>
                </a:solidFill>
                <a:latin typeface="Calibri" panose="020F0502020204030204" pitchFamily="34" charset="0"/>
              </a:rPr>
              <a:t>1845</a:t>
            </a:r>
          </a:p>
          <a:p>
            <a:pPr eaLnBrk="1" hangingPunct="1">
              <a:spcBef>
                <a:spcPct val="50000"/>
              </a:spcBef>
              <a:buFont typeface="+mj-lt"/>
              <a:buAutoNum type="arabicPeriod" startAt="3"/>
            </a:pPr>
            <a:r>
              <a:rPr lang="en-US" altLang="en-US" b="1" dirty="0" smtClean="0">
                <a:solidFill>
                  <a:srgbClr val="FFFFCC"/>
                </a:solidFill>
                <a:latin typeface="Calibri" panose="020F0502020204030204" pitchFamily="34" charset="0"/>
              </a:rPr>
              <a:t>Tests were used for grade-to-grade promotion</a:t>
            </a:r>
          </a:p>
          <a:p>
            <a:pPr eaLnBrk="1" hangingPunct="1">
              <a:spcBef>
                <a:spcPct val="50000"/>
              </a:spcBef>
              <a:buFont typeface="+mj-lt"/>
              <a:buAutoNum type="arabicPeriod" startAt="3"/>
            </a:pPr>
            <a:r>
              <a:rPr lang="en-US" altLang="en-US" b="1" dirty="0" smtClean="0">
                <a:solidFill>
                  <a:srgbClr val="FFFFCC"/>
                </a:solidFill>
                <a:latin typeface="Calibri" panose="020F0502020204030204" pitchFamily="34" charset="0"/>
              </a:rPr>
              <a:t>This testing practice fell into disrepute because of teaching to the test.</a:t>
            </a:r>
          </a:p>
        </p:txBody>
      </p:sp>
      <p:graphicFrame>
        <p:nvGraphicFramePr>
          <p:cNvPr id="16387"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46136"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664721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724546"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Item Response Theory</a:t>
            </a:r>
          </a:p>
        </p:txBody>
      </p:sp>
      <p:sp>
        <p:nvSpPr>
          <p:cNvPr id="53251" name="Text Box 3"/>
          <p:cNvSpPr txBox="1">
            <a:spLocks noChangeArrowheads="1"/>
          </p:cNvSpPr>
          <p:nvPr/>
        </p:nvSpPr>
        <p:spPr bwMode="auto">
          <a:xfrm>
            <a:off x="457200" y="1454256"/>
            <a:ext cx="7848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marL="457200" indent="-457200" algn="l" eaLnBrk="1" hangingPunct="1">
              <a:spcBef>
                <a:spcPct val="50000"/>
              </a:spcBef>
              <a:buFont typeface="Arial" panose="020B0604020202020204" pitchFamily="34" charset="0"/>
              <a:buChar char="•"/>
            </a:pPr>
            <a:r>
              <a:rPr lang="en-US" altLang="en-US" sz="2400" dirty="0" smtClean="0">
                <a:solidFill>
                  <a:srgbClr val="FFFFCC"/>
                </a:solidFill>
                <a:latin typeface="Calibri" panose="020F0502020204030204" pitchFamily="34" charset="0"/>
              </a:rPr>
              <a:t>Based on the postulate that the </a:t>
            </a:r>
            <a:r>
              <a:rPr lang="en-US" altLang="en-US" sz="2400" dirty="0">
                <a:solidFill>
                  <a:srgbClr val="FFFFCC"/>
                </a:solidFill>
                <a:latin typeface="Calibri" panose="020F0502020204030204" pitchFamily="34" charset="0"/>
              </a:rPr>
              <a:t>probability of a correct response to an item depends on the ability of the examinee and the characteristics of the item </a:t>
            </a:r>
          </a:p>
        </p:txBody>
      </p:sp>
    </p:spTree>
    <p:extLst>
      <p:ext uri="{BB962C8B-B14F-4D97-AF65-F5344CB8AC3E}">
        <p14:creationId xmlns:p14="http://schemas.microsoft.com/office/powerpoint/2010/main" val="18788373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3251"/>
                                        </p:tgtEl>
                                        <p:attrNameLst>
                                          <p:attrName>style.visibility</p:attrName>
                                        </p:attrNameLst>
                                      </p:cBhvr>
                                      <p:to>
                                        <p:strVal val="visible"/>
                                      </p:to>
                                    </p:set>
                                    <p:animEffect transition="in" filter="dissolve">
                                      <p:cBhvr>
                                        <p:cTn id="7" dur="500"/>
                                        <p:tgtEl>
                                          <p:spTgt spid="53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516277" y="1458132"/>
            <a:ext cx="754380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marL="457200" indent="-457200" algn="l" eaLnBrk="1" hangingPunct="1">
              <a:spcBef>
                <a:spcPct val="50000"/>
              </a:spcBef>
              <a:buFont typeface="Arial" panose="020B0604020202020204" pitchFamily="34" charset="0"/>
              <a:buChar char="•"/>
            </a:pPr>
            <a:r>
              <a:rPr lang="en-US" altLang="en-US" sz="2800" dirty="0">
                <a:solidFill>
                  <a:srgbClr val="FFFFCC"/>
                </a:solidFill>
                <a:latin typeface="Calibri" panose="020F0502020204030204" pitchFamily="34" charset="0"/>
              </a:rPr>
              <a:t>The mathematical relationship between the probability of a response,  the ability of the examinee, and the characteristics of the item is specified by the </a:t>
            </a:r>
          </a:p>
          <a:p>
            <a:pPr eaLnBrk="1" hangingPunct="1">
              <a:spcBef>
                <a:spcPct val="50000"/>
              </a:spcBef>
            </a:pPr>
            <a:r>
              <a:rPr lang="en-US" altLang="en-US" sz="2800" dirty="0" smtClean="0">
                <a:solidFill>
                  <a:srgbClr val="FFFFCC"/>
                </a:solidFill>
                <a:latin typeface="Calibri" panose="020F0502020204030204" pitchFamily="34" charset="0"/>
              </a:rPr>
              <a:t>                  ITEM </a:t>
            </a:r>
            <a:r>
              <a:rPr lang="en-US" altLang="en-US" sz="2800" dirty="0">
                <a:solidFill>
                  <a:srgbClr val="FFFFCC"/>
                </a:solidFill>
                <a:latin typeface="Calibri" panose="020F0502020204030204" pitchFamily="34" charset="0"/>
              </a:rPr>
              <a:t>RESPONSE MODEL</a:t>
            </a:r>
          </a:p>
        </p:txBody>
      </p:sp>
      <p:sp>
        <p:nvSpPr>
          <p:cNvPr id="2" name="Rectangle 1"/>
          <p:cNvSpPr/>
          <p:nvPr/>
        </p:nvSpPr>
        <p:spPr>
          <a:xfrm>
            <a:off x="2010905" y="304800"/>
            <a:ext cx="4613955" cy="584775"/>
          </a:xfrm>
          <a:prstGeom prst="rect">
            <a:avLst/>
          </a:prstGeom>
        </p:spPr>
        <p:txBody>
          <a:bodyPr wrap="none">
            <a:spAutoFit/>
          </a:bodyPr>
          <a:lstStyle/>
          <a:p>
            <a:pPr eaLnBrk="1" hangingPunct="1">
              <a:spcBef>
                <a:spcPct val="50000"/>
              </a:spcBef>
            </a:pPr>
            <a:r>
              <a:rPr lang="en-US" altLang="en-US" sz="3200" b="1" dirty="0" smtClean="0">
                <a:solidFill>
                  <a:srgbClr val="FFFFCC"/>
                </a:solidFill>
                <a:latin typeface="Calibri" panose="020F0502020204030204" pitchFamily="34" charset="0"/>
              </a:rPr>
              <a:t>The Item Response Model</a:t>
            </a:r>
            <a:endParaRPr lang="en-US" altLang="en-US" sz="3200" b="1" dirty="0">
              <a:solidFill>
                <a:srgbClr val="FFFFCC"/>
              </a:solidFill>
              <a:latin typeface="Calibri" panose="020F0502020204030204" pitchFamily="34" charset="0"/>
            </a:endParaRPr>
          </a:p>
        </p:txBody>
      </p:sp>
    </p:spTree>
    <p:extLst>
      <p:ext uri="{BB962C8B-B14F-4D97-AF65-F5344CB8AC3E}">
        <p14:creationId xmlns:p14="http://schemas.microsoft.com/office/powerpoint/2010/main" val="14032531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746502" y="152400"/>
            <a:ext cx="7772400" cy="1143000"/>
          </a:xfrm>
          <a:noFill/>
        </p:spPr>
        <p:txBody>
          <a:bodyPr/>
          <a:lstStyle/>
          <a:p>
            <a:pPr eaLnBrk="1" hangingPunct="1"/>
            <a:r>
              <a:rPr lang="en-US" altLang="en-US" sz="3200" b="1" dirty="0" smtClean="0">
                <a:solidFill>
                  <a:srgbClr val="FFFFCC"/>
                </a:solidFill>
                <a:latin typeface="Calibri" panose="020F0502020204030204" pitchFamily="34" charset="0"/>
              </a:rPr>
              <a:t>Item Characteristics</a:t>
            </a:r>
          </a:p>
        </p:txBody>
      </p:sp>
      <p:sp>
        <p:nvSpPr>
          <p:cNvPr id="55299" name="Text Box 3"/>
          <p:cNvSpPr txBox="1">
            <a:spLocks noChangeArrowheads="1"/>
          </p:cNvSpPr>
          <p:nvPr/>
        </p:nvSpPr>
        <p:spPr bwMode="auto">
          <a:xfrm>
            <a:off x="457200" y="1524000"/>
            <a:ext cx="792480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marL="457200" indent="-457200" algn="l" eaLnBrk="1" hangingPunct="1">
              <a:spcBef>
                <a:spcPct val="50000"/>
              </a:spcBef>
              <a:buFont typeface="Arial" panose="020B0604020202020204" pitchFamily="34" charset="0"/>
              <a:buChar char="•"/>
            </a:pPr>
            <a:r>
              <a:rPr lang="en-US" altLang="en-US" sz="2800" b="0" dirty="0">
                <a:solidFill>
                  <a:srgbClr val="FFFFCC"/>
                </a:solidFill>
                <a:latin typeface="Calibri" panose="020F0502020204030204" pitchFamily="34" charset="0"/>
              </a:rPr>
              <a:t>An item may be characterized by its</a:t>
            </a:r>
          </a:p>
          <a:p>
            <a:pPr algn="l" eaLnBrk="1" hangingPunct="1">
              <a:spcBef>
                <a:spcPct val="50000"/>
              </a:spcBef>
              <a:tabLst>
                <a:tab pos="457200" algn="l"/>
              </a:tabLst>
            </a:pPr>
            <a:r>
              <a:rPr lang="en-US" altLang="en-US" sz="2800" dirty="0" smtClean="0">
                <a:solidFill>
                  <a:srgbClr val="FFFFCC"/>
                </a:solidFill>
                <a:latin typeface="Calibri" panose="020F0502020204030204" pitchFamily="34" charset="0"/>
              </a:rPr>
              <a:t>	DIFFICULTY</a:t>
            </a:r>
            <a:r>
              <a:rPr lang="en-US" altLang="en-US" sz="2800" b="0" dirty="0" smtClean="0">
                <a:solidFill>
                  <a:srgbClr val="FFFFCC"/>
                </a:solidFill>
                <a:latin typeface="Calibri" panose="020F0502020204030204" pitchFamily="34" charset="0"/>
              </a:rPr>
              <a:t> </a:t>
            </a:r>
            <a:r>
              <a:rPr lang="en-US" altLang="en-US" sz="2800" b="0" dirty="0">
                <a:solidFill>
                  <a:srgbClr val="FFFFCC"/>
                </a:solidFill>
                <a:latin typeface="Calibri" panose="020F0502020204030204" pitchFamily="34" charset="0"/>
              </a:rPr>
              <a:t>level  </a:t>
            </a:r>
            <a:r>
              <a:rPr lang="en-US" altLang="en-US" sz="2800" b="0" dirty="0" smtClean="0">
                <a:solidFill>
                  <a:srgbClr val="FFFFCC"/>
                </a:solidFill>
                <a:latin typeface="Calibri" panose="020F0502020204030204" pitchFamily="34" charset="0"/>
              </a:rPr>
              <a:t>(</a:t>
            </a:r>
            <a:r>
              <a:rPr lang="en-US" altLang="en-US" sz="2800" b="0" dirty="0">
                <a:solidFill>
                  <a:srgbClr val="FFFFCC"/>
                </a:solidFill>
                <a:latin typeface="Calibri" panose="020F0502020204030204" pitchFamily="34" charset="0"/>
              </a:rPr>
              <a:t>usually denoted as </a:t>
            </a:r>
            <a:r>
              <a:rPr lang="en-US" altLang="en-US" sz="2800" i="1" dirty="0">
                <a:solidFill>
                  <a:srgbClr val="FFFFCC"/>
                </a:solidFill>
                <a:latin typeface="Calibri" panose="020F0502020204030204" pitchFamily="34" charset="0"/>
              </a:rPr>
              <a:t>b</a:t>
            </a:r>
            <a:r>
              <a:rPr lang="en-US" altLang="en-US" sz="2800" b="0" dirty="0">
                <a:solidFill>
                  <a:srgbClr val="FFFFCC"/>
                </a:solidFill>
                <a:latin typeface="Calibri" panose="020F0502020204030204" pitchFamily="34" charset="0"/>
              </a:rPr>
              <a:t>), </a:t>
            </a:r>
          </a:p>
          <a:p>
            <a:pPr algn="l" eaLnBrk="1" hangingPunct="1">
              <a:spcBef>
                <a:spcPct val="50000"/>
              </a:spcBef>
              <a:tabLst>
                <a:tab pos="457200" algn="l"/>
              </a:tabLst>
            </a:pPr>
            <a:r>
              <a:rPr lang="en-US" altLang="en-US" sz="2800" dirty="0" smtClean="0">
                <a:solidFill>
                  <a:srgbClr val="FFFFCC"/>
                </a:solidFill>
                <a:latin typeface="Calibri" panose="020F0502020204030204" pitchFamily="34" charset="0"/>
              </a:rPr>
              <a:t>	DISCRIMINATION</a:t>
            </a:r>
            <a:r>
              <a:rPr lang="en-US" altLang="en-US" sz="2800" b="0" dirty="0" smtClean="0">
                <a:solidFill>
                  <a:srgbClr val="FFFFCC"/>
                </a:solidFill>
                <a:latin typeface="Calibri" panose="020F0502020204030204" pitchFamily="34" charset="0"/>
              </a:rPr>
              <a:t> </a:t>
            </a:r>
            <a:r>
              <a:rPr lang="en-US" altLang="en-US" sz="2800" b="0" dirty="0">
                <a:solidFill>
                  <a:srgbClr val="FFFFCC"/>
                </a:solidFill>
                <a:latin typeface="Calibri" panose="020F0502020204030204" pitchFamily="34" charset="0"/>
              </a:rPr>
              <a:t>level </a:t>
            </a:r>
            <a:r>
              <a:rPr lang="en-US" altLang="en-US" sz="2800" b="0" dirty="0" smtClean="0">
                <a:solidFill>
                  <a:srgbClr val="FFFFCC"/>
                </a:solidFill>
                <a:latin typeface="Calibri" panose="020F0502020204030204" pitchFamily="34" charset="0"/>
              </a:rPr>
              <a:t>(</a:t>
            </a:r>
            <a:r>
              <a:rPr lang="en-US" altLang="en-US" sz="2800" b="0" dirty="0">
                <a:solidFill>
                  <a:srgbClr val="FFFFCC"/>
                </a:solidFill>
                <a:latin typeface="Calibri" panose="020F0502020204030204" pitchFamily="34" charset="0"/>
              </a:rPr>
              <a:t>usually denoted by </a:t>
            </a:r>
            <a:r>
              <a:rPr lang="en-US" altLang="en-US" sz="2800" i="1" dirty="0">
                <a:solidFill>
                  <a:srgbClr val="FFFFCC"/>
                </a:solidFill>
                <a:latin typeface="Calibri" panose="020F0502020204030204" pitchFamily="34" charset="0"/>
              </a:rPr>
              <a:t>a</a:t>
            </a:r>
            <a:r>
              <a:rPr lang="en-US" altLang="en-US" sz="2800" b="0" dirty="0">
                <a:solidFill>
                  <a:srgbClr val="FFFFCC"/>
                </a:solidFill>
                <a:latin typeface="Calibri" panose="020F0502020204030204" pitchFamily="34" charset="0"/>
              </a:rPr>
              <a:t>), </a:t>
            </a:r>
          </a:p>
          <a:p>
            <a:pPr algn="l" eaLnBrk="1" hangingPunct="1">
              <a:spcBef>
                <a:spcPct val="50000"/>
              </a:spcBef>
              <a:tabLst>
                <a:tab pos="457200" algn="l"/>
              </a:tabLst>
            </a:pPr>
            <a:r>
              <a:rPr lang="en-US" altLang="en-US" sz="2800" dirty="0" smtClean="0">
                <a:solidFill>
                  <a:srgbClr val="FFFFCC"/>
                </a:solidFill>
                <a:latin typeface="Calibri" panose="020F0502020204030204" pitchFamily="34" charset="0"/>
              </a:rPr>
              <a:t>	“</a:t>
            </a:r>
            <a:r>
              <a:rPr lang="en-US" altLang="en-US" sz="2800" dirty="0">
                <a:solidFill>
                  <a:srgbClr val="FFFFCC"/>
                </a:solidFill>
                <a:latin typeface="Calibri" panose="020F0502020204030204" pitchFamily="34" charset="0"/>
              </a:rPr>
              <a:t>PSEUDO-CHANCE” </a:t>
            </a:r>
            <a:r>
              <a:rPr lang="en-US" altLang="en-US" sz="2800" b="0" dirty="0">
                <a:solidFill>
                  <a:srgbClr val="FFFFCC"/>
                </a:solidFill>
                <a:latin typeface="Calibri" panose="020F0502020204030204" pitchFamily="34" charset="0"/>
              </a:rPr>
              <a:t>level </a:t>
            </a:r>
            <a:r>
              <a:rPr lang="en-US" altLang="en-US" sz="2800" b="0" dirty="0" smtClean="0">
                <a:solidFill>
                  <a:srgbClr val="FFFFCC"/>
                </a:solidFill>
                <a:latin typeface="Calibri" panose="020F0502020204030204" pitchFamily="34" charset="0"/>
              </a:rPr>
              <a:t>(</a:t>
            </a:r>
            <a:r>
              <a:rPr lang="en-US" altLang="en-US" sz="2800" b="0" dirty="0">
                <a:solidFill>
                  <a:srgbClr val="FFFFCC"/>
                </a:solidFill>
                <a:latin typeface="Calibri" panose="020F0502020204030204" pitchFamily="34" charset="0"/>
              </a:rPr>
              <a:t>usually denoted as </a:t>
            </a:r>
            <a:r>
              <a:rPr lang="en-US" altLang="en-US" sz="2800" i="1" dirty="0">
                <a:solidFill>
                  <a:srgbClr val="FFFFCC"/>
                </a:solidFill>
                <a:latin typeface="Calibri" panose="020F0502020204030204" pitchFamily="34" charset="0"/>
              </a:rPr>
              <a:t>c</a:t>
            </a:r>
            <a:r>
              <a:rPr lang="en-US" altLang="en-US" sz="2800" b="0" dirty="0">
                <a:solidFill>
                  <a:srgbClr val="FFFFCC"/>
                </a:solidFill>
                <a:latin typeface="Calibri" panose="020F0502020204030204" pitchFamily="34" charset="0"/>
              </a:rPr>
              <a:t>).</a:t>
            </a:r>
          </a:p>
        </p:txBody>
      </p:sp>
    </p:spTree>
    <p:extLst>
      <p:ext uri="{BB962C8B-B14F-4D97-AF65-F5344CB8AC3E}">
        <p14:creationId xmlns:p14="http://schemas.microsoft.com/office/powerpoint/2010/main" val="19360433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5299"/>
                                        </p:tgtEl>
                                        <p:attrNameLst>
                                          <p:attrName>style.visibility</p:attrName>
                                        </p:attrNameLst>
                                      </p:cBhvr>
                                      <p:to>
                                        <p:strVal val="visible"/>
                                      </p:to>
                                    </p:set>
                                    <p:animEffect transition="in" filter="dissolve">
                                      <p:cBhvr>
                                        <p:cTn id="7" dur="500"/>
                                        <p:tgtEl>
                                          <p:spTgt spid="55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ChangeAspect="1"/>
          </p:cNvGraphicFramePr>
          <p:nvPr>
            <p:extLst>
              <p:ext uri="{D42A27DB-BD31-4B8C-83A1-F6EECF244321}">
                <p14:modId xmlns:p14="http://schemas.microsoft.com/office/powerpoint/2010/main" val="2657700046"/>
              </p:ext>
            </p:extLst>
          </p:nvPr>
        </p:nvGraphicFramePr>
        <p:xfrm>
          <a:off x="50800" y="50800"/>
          <a:ext cx="9042400" cy="6756400"/>
        </p:xfrm>
        <a:graphic>
          <a:graphicData uri="http://schemas.openxmlformats.org/drawingml/2006/chart">
            <c:chart xmlns:c="http://schemas.openxmlformats.org/drawingml/2006/chart" xmlns:r="http://schemas.openxmlformats.org/officeDocument/2006/relationships" r:id="rId2"/>
          </a:graphicData>
        </a:graphic>
      </p:graphicFrame>
      <p:sp>
        <p:nvSpPr>
          <p:cNvPr id="16387" name="Rectangle 3"/>
          <p:cNvSpPr>
            <a:spLocks noChangeArrowheads="1"/>
          </p:cNvSpPr>
          <p:nvPr/>
        </p:nvSpPr>
        <p:spPr bwMode="auto">
          <a:xfrm>
            <a:off x="2971800" y="2133600"/>
            <a:ext cx="9906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r>
              <a:rPr lang="en-US" altLang="en-US" sz="1800">
                <a:solidFill>
                  <a:srgbClr val="FF0000"/>
                </a:solidFill>
                <a:latin typeface="Arial" panose="020B0604020202020204" pitchFamily="34" charset="0"/>
              </a:rPr>
              <a:t>a =  0.5</a:t>
            </a:r>
          </a:p>
          <a:p>
            <a:pPr algn="l" eaLnBrk="1" hangingPunct="1"/>
            <a:r>
              <a:rPr lang="en-US" altLang="en-US" sz="1800">
                <a:solidFill>
                  <a:srgbClr val="FF0000"/>
                </a:solidFill>
                <a:latin typeface="Arial" panose="020B0604020202020204" pitchFamily="34" charset="0"/>
              </a:rPr>
              <a:t>b = -0.5</a:t>
            </a:r>
          </a:p>
          <a:p>
            <a:pPr algn="l" eaLnBrk="1" hangingPunct="1"/>
            <a:r>
              <a:rPr lang="en-US" altLang="en-US" sz="1800">
                <a:solidFill>
                  <a:srgbClr val="FF0000"/>
                </a:solidFill>
                <a:latin typeface="Arial" panose="020B0604020202020204" pitchFamily="34" charset="0"/>
              </a:rPr>
              <a:t>c =  0.0</a:t>
            </a:r>
          </a:p>
        </p:txBody>
      </p:sp>
    </p:spTree>
    <p:extLst>
      <p:ext uri="{BB962C8B-B14F-4D97-AF65-F5344CB8AC3E}">
        <p14:creationId xmlns:p14="http://schemas.microsoft.com/office/powerpoint/2010/main" val="21198358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ChangeAspect="1"/>
          </p:cNvGraphicFramePr>
          <p:nvPr>
            <p:extLst>
              <p:ext uri="{D42A27DB-BD31-4B8C-83A1-F6EECF244321}">
                <p14:modId xmlns:p14="http://schemas.microsoft.com/office/powerpoint/2010/main" val="3265514690"/>
              </p:ext>
            </p:extLst>
          </p:nvPr>
        </p:nvGraphicFramePr>
        <p:xfrm>
          <a:off x="-28731" y="0"/>
          <a:ext cx="9042400" cy="6756400"/>
        </p:xfrm>
        <a:graphic>
          <a:graphicData uri="http://schemas.openxmlformats.org/drawingml/2006/chart">
            <c:chart xmlns:c="http://schemas.openxmlformats.org/drawingml/2006/chart" xmlns:r="http://schemas.openxmlformats.org/officeDocument/2006/relationships" r:id="rId2"/>
          </a:graphicData>
        </a:graphic>
      </p:graphicFrame>
      <p:sp>
        <p:nvSpPr>
          <p:cNvPr id="17411" name="Rectangle 3"/>
          <p:cNvSpPr>
            <a:spLocks noChangeArrowheads="1"/>
          </p:cNvSpPr>
          <p:nvPr/>
        </p:nvSpPr>
        <p:spPr bwMode="auto">
          <a:xfrm>
            <a:off x="5257800" y="2133600"/>
            <a:ext cx="9017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r>
              <a:rPr lang="en-US" altLang="en-US" sz="1800">
                <a:solidFill>
                  <a:srgbClr val="FFCC00"/>
                </a:solidFill>
                <a:latin typeface="Arial" panose="020B0604020202020204" pitchFamily="34" charset="0"/>
              </a:rPr>
              <a:t>a = 2.0</a:t>
            </a:r>
          </a:p>
          <a:p>
            <a:pPr algn="l" eaLnBrk="1" hangingPunct="1"/>
            <a:r>
              <a:rPr lang="en-US" altLang="en-US" sz="1800">
                <a:solidFill>
                  <a:srgbClr val="FFCC00"/>
                </a:solidFill>
                <a:latin typeface="Arial" panose="020B0604020202020204" pitchFamily="34" charset="0"/>
              </a:rPr>
              <a:t>b = 0.0</a:t>
            </a:r>
          </a:p>
          <a:p>
            <a:pPr algn="l" eaLnBrk="1" hangingPunct="1"/>
            <a:r>
              <a:rPr lang="en-US" altLang="en-US" sz="1800">
                <a:solidFill>
                  <a:srgbClr val="FFCC00"/>
                </a:solidFill>
                <a:latin typeface="Arial" panose="020B0604020202020204" pitchFamily="34" charset="0"/>
              </a:rPr>
              <a:t>c = .25</a:t>
            </a:r>
          </a:p>
        </p:txBody>
      </p:sp>
      <p:sp>
        <p:nvSpPr>
          <p:cNvPr id="17412" name="Rectangle 4"/>
          <p:cNvSpPr>
            <a:spLocks noChangeArrowheads="1"/>
          </p:cNvSpPr>
          <p:nvPr/>
        </p:nvSpPr>
        <p:spPr bwMode="auto">
          <a:xfrm>
            <a:off x="2971800" y="2133600"/>
            <a:ext cx="9906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r>
              <a:rPr lang="en-US" altLang="en-US" sz="1800">
                <a:solidFill>
                  <a:srgbClr val="FF0000"/>
                </a:solidFill>
                <a:latin typeface="Arial" panose="020B0604020202020204" pitchFamily="34" charset="0"/>
              </a:rPr>
              <a:t>a =  0.5</a:t>
            </a:r>
          </a:p>
          <a:p>
            <a:pPr algn="l" eaLnBrk="1" hangingPunct="1"/>
            <a:r>
              <a:rPr lang="en-US" altLang="en-US" sz="1800">
                <a:solidFill>
                  <a:srgbClr val="FF0000"/>
                </a:solidFill>
                <a:latin typeface="Arial" panose="020B0604020202020204" pitchFamily="34" charset="0"/>
              </a:rPr>
              <a:t>b = -0.5</a:t>
            </a:r>
          </a:p>
          <a:p>
            <a:pPr algn="l" eaLnBrk="1" hangingPunct="1"/>
            <a:r>
              <a:rPr lang="en-US" altLang="en-US" sz="1800">
                <a:solidFill>
                  <a:srgbClr val="FF0000"/>
                </a:solidFill>
                <a:latin typeface="Arial" panose="020B0604020202020204" pitchFamily="34" charset="0"/>
              </a:rPr>
              <a:t>c =  0.0</a:t>
            </a:r>
          </a:p>
        </p:txBody>
      </p:sp>
    </p:spTree>
    <p:extLst>
      <p:ext uri="{BB962C8B-B14F-4D97-AF65-F5344CB8AC3E}">
        <p14:creationId xmlns:p14="http://schemas.microsoft.com/office/powerpoint/2010/main" val="15173826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ChangeAspect="1"/>
          </p:cNvGraphicFramePr>
          <p:nvPr>
            <p:extLst>
              <p:ext uri="{D42A27DB-BD31-4B8C-83A1-F6EECF244321}">
                <p14:modId xmlns:p14="http://schemas.microsoft.com/office/powerpoint/2010/main" val="2185944200"/>
              </p:ext>
            </p:extLst>
          </p:nvPr>
        </p:nvGraphicFramePr>
        <p:xfrm>
          <a:off x="50800" y="50800"/>
          <a:ext cx="9042400" cy="6756400"/>
        </p:xfrm>
        <a:graphic>
          <a:graphicData uri="http://schemas.openxmlformats.org/drawingml/2006/chart">
            <c:chart xmlns:c="http://schemas.openxmlformats.org/drawingml/2006/chart" xmlns:r="http://schemas.openxmlformats.org/officeDocument/2006/relationships" r:id="rId2"/>
          </a:graphicData>
        </a:graphic>
      </p:graphicFrame>
      <p:sp>
        <p:nvSpPr>
          <p:cNvPr id="18435" name="Rectangle 3"/>
          <p:cNvSpPr>
            <a:spLocks noChangeArrowheads="1"/>
          </p:cNvSpPr>
          <p:nvPr/>
        </p:nvSpPr>
        <p:spPr bwMode="auto">
          <a:xfrm>
            <a:off x="5257800" y="2133600"/>
            <a:ext cx="9017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r>
              <a:rPr lang="en-US" altLang="en-US" sz="1800">
                <a:solidFill>
                  <a:srgbClr val="FFCC00"/>
                </a:solidFill>
                <a:latin typeface="Arial" panose="020B0604020202020204" pitchFamily="34" charset="0"/>
              </a:rPr>
              <a:t>a = 2.0</a:t>
            </a:r>
          </a:p>
          <a:p>
            <a:pPr algn="l" eaLnBrk="1" hangingPunct="1"/>
            <a:r>
              <a:rPr lang="en-US" altLang="en-US" sz="1800">
                <a:solidFill>
                  <a:srgbClr val="FFCC00"/>
                </a:solidFill>
                <a:latin typeface="Arial" panose="020B0604020202020204" pitchFamily="34" charset="0"/>
              </a:rPr>
              <a:t>b = 0.0</a:t>
            </a:r>
          </a:p>
          <a:p>
            <a:pPr algn="l" eaLnBrk="1" hangingPunct="1"/>
            <a:r>
              <a:rPr lang="en-US" altLang="en-US" sz="1800">
                <a:solidFill>
                  <a:srgbClr val="FFCC00"/>
                </a:solidFill>
                <a:latin typeface="Arial" panose="020B0604020202020204" pitchFamily="34" charset="0"/>
              </a:rPr>
              <a:t>c = .25</a:t>
            </a:r>
          </a:p>
        </p:txBody>
      </p:sp>
      <p:sp>
        <p:nvSpPr>
          <p:cNvPr id="18436" name="Rectangle 4"/>
          <p:cNvSpPr>
            <a:spLocks noChangeArrowheads="1"/>
          </p:cNvSpPr>
          <p:nvPr/>
        </p:nvSpPr>
        <p:spPr bwMode="auto">
          <a:xfrm>
            <a:off x="6934200" y="2133600"/>
            <a:ext cx="9525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r>
              <a:rPr lang="en-US" altLang="en-US" sz="1800">
                <a:solidFill>
                  <a:srgbClr val="5BFFFF"/>
                </a:solidFill>
                <a:latin typeface="Arial" panose="020B0604020202020204" pitchFamily="34" charset="0"/>
              </a:rPr>
              <a:t>a = 0.8</a:t>
            </a:r>
          </a:p>
          <a:p>
            <a:pPr algn="l" eaLnBrk="1" hangingPunct="1"/>
            <a:r>
              <a:rPr lang="en-US" altLang="en-US" sz="1800">
                <a:solidFill>
                  <a:srgbClr val="5BFFFF"/>
                </a:solidFill>
                <a:latin typeface="Arial" panose="020B0604020202020204" pitchFamily="34" charset="0"/>
              </a:rPr>
              <a:t>b = 1.5</a:t>
            </a:r>
          </a:p>
          <a:p>
            <a:pPr algn="l" eaLnBrk="1" hangingPunct="1"/>
            <a:r>
              <a:rPr lang="en-US" altLang="en-US" sz="1800">
                <a:solidFill>
                  <a:srgbClr val="5BFFFF"/>
                </a:solidFill>
                <a:latin typeface="Arial" panose="020B0604020202020204" pitchFamily="34" charset="0"/>
              </a:rPr>
              <a:t>c = 0.1 </a:t>
            </a:r>
          </a:p>
        </p:txBody>
      </p:sp>
      <p:sp>
        <p:nvSpPr>
          <p:cNvPr id="18437" name="Rectangle 5"/>
          <p:cNvSpPr>
            <a:spLocks noChangeArrowheads="1"/>
          </p:cNvSpPr>
          <p:nvPr/>
        </p:nvSpPr>
        <p:spPr bwMode="auto">
          <a:xfrm>
            <a:off x="2971800" y="2133600"/>
            <a:ext cx="9906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r>
              <a:rPr lang="en-US" altLang="en-US" sz="1800">
                <a:solidFill>
                  <a:srgbClr val="FF0000"/>
                </a:solidFill>
                <a:latin typeface="Arial" panose="020B0604020202020204" pitchFamily="34" charset="0"/>
              </a:rPr>
              <a:t>a =  0.5</a:t>
            </a:r>
          </a:p>
          <a:p>
            <a:pPr algn="l" eaLnBrk="1" hangingPunct="1"/>
            <a:r>
              <a:rPr lang="en-US" altLang="en-US" sz="1800">
                <a:solidFill>
                  <a:srgbClr val="FF0000"/>
                </a:solidFill>
                <a:latin typeface="Arial" panose="020B0604020202020204" pitchFamily="34" charset="0"/>
              </a:rPr>
              <a:t>b = -0.5</a:t>
            </a:r>
          </a:p>
          <a:p>
            <a:pPr algn="l" eaLnBrk="1" hangingPunct="1"/>
            <a:r>
              <a:rPr lang="en-US" altLang="en-US" sz="1800">
                <a:solidFill>
                  <a:srgbClr val="FF0000"/>
                </a:solidFill>
                <a:latin typeface="Arial" panose="020B0604020202020204" pitchFamily="34" charset="0"/>
              </a:rPr>
              <a:t>c =  0.0</a:t>
            </a:r>
          </a:p>
        </p:txBody>
      </p:sp>
    </p:spTree>
    <p:extLst>
      <p:ext uri="{BB962C8B-B14F-4D97-AF65-F5344CB8AC3E}">
        <p14:creationId xmlns:p14="http://schemas.microsoft.com/office/powerpoint/2010/main" val="19749561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096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IRT Item Difficulty </a:t>
            </a:r>
            <a:r>
              <a:rPr lang="en-US" altLang="en-US" sz="3200" b="1" i="1" dirty="0" smtClean="0">
                <a:solidFill>
                  <a:srgbClr val="FFFFCC"/>
                </a:solidFill>
                <a:latin typeface="Calibri" panose="020F0502020204030204" pitchFamily="34" charset="0"/>
              </a:rPr>
              <a:t>b</a:t>
            </a:r>
            <a:endParaRPr lang="en-US" altLang="en-US" sz="3200" dirty="0" smtClean="0">
              <a:solidFill>
                <a:srgbClr val="FFFFCC"/>
              </a:solidFill>
              <a:latin typeface="Calibri" panose="020F0502020204030204" pitchFamily="34" charset="0"/>
            </a:endParaRPr>
          </a:p>
        </p:txBody>
      </p:sp>
      <p:sp>
        <p:nvSpPr>
          <p:cNvPr id="175107" name="Rectangle 3"/>
          <p:cNvSpPr>
            <a:spLocks noGrp="1" noChangeArrowheads="1"/>
          </p:cNvSpPr>
          <p:nvPr>
            <p:ph type="body" idx="1"/>
          </p:nvPr>
        </p:nvSpPr>
        <p:spPr>
          <a:xfrm>
            <a:off x="457200" y="1524000"/>
            <a:ext cx="7772400" cy="3429000"/>
          </a:xfrm>
        </p:spPr>
        <p:txBody>
          <a:bodyPr/>
          <a:lstStyle/>
          <a:p>
            <a:pPr marL="457200" indent="-457200" eaLnBrk="1" hangingPunct="1">
              <a:spcBef>
                <a:spcPts val="1800"/>
              </a:spcBef>
            </a:pPr>
            <a:r>
              <a:rPr lang="en-US" altLang="en-US" sz="2400" b="1" dirty="0" smtClean="0">
                <a:solidFill>
                  <a:srgbClr val="FFFFCC"/>
                </a:solidFill>
                <a:latin typeface="Calibri" panose="020F0502020204030204" pitchFamily="34" charset="0"/>
              </a:rPr>
              <a:t>Differs from classical item difficulty</a:t>
            </a:r>
          </a:p>
          <a:p>
            <a:pPr marL="457200" indent="-457200" eaLnBrk="1" hangingPunct="1">
              <a:spcBef>
                <a:spcPts val="1800"/>
              </a:spcBef>
            </a:pPr>
            <a:r>
              <a:rPr lang="en-US" altLang="en-US" sz="2400" b="1" i="1" dirty="0">
                <a:solidFill>
                  <a:srgbClr val="FFFFCC"/>
                </a:solidFill>
                <a:latin typeface="Calibri" panose="020F0502020204030204" pitchFamily="34" charset="0"/>
              </a:rPr>
              <a:t>b </a:t>
            </a:r>
            <a:r>
              <a:rPr lang="en-US" altLang="en-US" sz="2400" b="1" dirty="0">
                <a:solidFill>
                  <a:srgbClr val="FFFFCC"/>
                </a:solidFill>
                <a:latin typeface="Calibri" panose="020F0502020204030204" pitchFamily="34" charset="0"/>
              </a:rPr>
              <a:t>is the </a:t>
            </a:r>
            <a:r>
              <a:rPr lang="el-GR" altLang="en-US" sz="2400" b="1" i="1" dirty="0">
                <a:solidFill>
                  <a:srgbClr val="FFFFCC"/>
                </a:solidFill>
                <a:latin typeface="Calibri" panose="020F0502020204030204" pitchFamily="34" charset="0"/>
                <a:cs typeface="Times New Roman" panose="02020603050405020304" pitchFamily="18" charset="0"/>
              </a:rPr>
              <a:t>θ</a:t>
            </a:r>
            <a:r>
              <a:rPr lang="en-US" altLang="en-US" sz="2400" b="1" dirty="0">
                <a:solidFill>
                  <a:srgbClr val="FFFFCC"/>
                </a:solidFill>
                <a:latin typeface="Calibri" panose="020F0502020204030204" pitchFamily="34" charset="0"/>
                <a:cs typeface="Times New Roman" panose="02020603050405020304" pitchFamily="18" charset="0"/>
              </a:rPr>
              <a:t> value at which the probability of a correct response is .</a:t>
            </a:r>
            <a:r>
              <a:rPr lang="en-US" altLang="en-US" sz="2400" b="1" dirty="0" smtClean="0">
                <a:solidFill>
                  <a:srgbClr val="FFFFCC"/>
                </a:solidFill>
                <a:latin typeface="Calibri" panose="020F0502020204030204" pitchFamily="34" charset="0"/>
                <a:cs typeface="Times New Roman" panose="02020603050405020304" pitchFamily="18" charset="0"/>
              </a:rPr>
              <a:t>5</a:t>
            </a:r>
          </a:p>
          <a:p>
            <a:pPr marL="457200" indent="-457200" eaLnBrk="1" hangingPunct="1">
              <a:spcBef>
                <a:spcPts val="1800"/>
              </a:spcBef>
            </a:pPr>
            <a:r>
              <a:rPr lang="en-US" altLang="en-US" sz="2400" b="1" dirty="0">
                <a:solidFill>
                  <a:srgbClr val="FFFFCC"/>
                </a:solidFill>
                <a:latin typeface="Calibri" panose="020F0502020204030204" pitchFamily="34" charset="0"/>
              </a:rPr>
              <a:t>The harder the item, the higher the </a:t>
            </a:r>
            <a:r>
              <a:rPr lang="en-US" altLang="en-US" sz="2400" b="1" i="1" dirty="0" smtClean="0">
                <a:solidFill>
                  <a:srgbClr val="FFFFCC"/>
                </a:solidFill>
                <a:latin typeface="Calibri" panose="020F0502020204030204" pitchFamily="34" charset="0"/>
              </a:rPr>
              <a:t>b</a:t>
            </a:r>
          </a:p>
          <a:p>
            <a:pPr marL="457200" indent="-457200" eaLnBrk="1" hangingPunct="1">
              <a:spcBef>
                <a:spcPts val="1800"/>
              </a:spcBef>
            </a:pPr>
            <a:r>
              <a:rPr lang="en-US" altLang="en-US" sz="2400" b="1" i="1" dirty="0">
                <a:solidFill>
                  <a:srgbClr val="FFFFCC"/>
                </a:solidFill>
                <a:latin typeface="Calibri" panose="020F0502020204030204" pitchFamily="34" charset="0"/>
              </a:rPr>
              <a:t>b </a:t>
            </a:r>
            <a:r>
              <a:rPr lang="en-US" altLang="en-US" sz="2400" b="1" dirty="0">
                <a:solidFill>
                  <a:srgbClr val="FFFFCC"/>
                </a:solidFill>
                <a:latin typeface="Calibri" panose="020F0502020204030204" pitchFamily="34" charset="0"/>
              </a:rPr>
              <a:t>is on the same scale as </a:t>
            </a:r>
            <a:r>
              <a:rPr lang="el-GR" altLang="en-US" sz="2400" b="1" i="1" dirty="0">
                <a:solidFill>
                  <a:srgbClr val="FFFFCC"/>
                </a:solidFill>
                <a:latin typeface="Calibri" panose="020F0502020204030204" pitchFamily="34" charset="0"/>
                <a:cs typeface="Times New Roman" panose="02020603050405020304" pitchFamily="18" charset="0"/>
              </a:rPr>
              <a:t>θ</a:t>
            </a:r>
            <a:r>
              <a:rPr lang="en-US" altLang="en-US" sz="2400" b="1" dirty="0">
                <a:solidFill>
                  <a:srgbClr val="FFFFCC"/>
                </a:solidFill>
                <a:latin typeface="Calibri" panose="020F0502020204030204" pitchFamily="34" charset="0"/>
                <a:cs typeface="Times New Roman" panose="02020603050405020304" pitchFamily="18" charset="0"/>
              </a:rPr>
              <a:t> and does not depend on the characteristics of the group of test takers</a:t>
            </a:r>
            <a:endParaRPr lang="el-GR" altLang="en-US" sz="2400" b="1" i="1" dirty="0">
              <a:solidFill>
                <a:srgbClr val="FFFFCC"/>
              </a:solidFill>
              <a:latin typeface="Calibri" panose="020F0502020204030204" pitchFamily="34" charset="0"/>
              <a:cs typeface="Times New Roman" panose="02020603050405020304" pitchFamily="18" charset="0"/>
            </a:endParaRPr>
          </a:p>
          <a:p>
            <a:pPr eaLnBrk="1" hangingPunct="1"/>
            <a:endParaRPr lang="el-GR" altLang="en-US" sz="2400" i="1" dirty="0">
              <a:latin typeface="Calibri" panose="020F0502020204030204" pitchFamily="34" charset="0"/>
              <a:cs typeface="Times New Roman" panose="02020603050405020304" pitchFamily="18" charset="0"/>
            </a:endParaRPr>
          </a:p>
          <a:p>
            <a:pPr eaLnBrk="1" hangingPunct="1"/>
            <a:endParaRPr lang="el-GR" altLang="en-US" sz="2400" i="1" dirty="0">
              <a:latin typeface="Calibri" panose="020F0502020204030204" pitchFamily="34" charset="0"/>
              <a:cs typeface="Times New Roman" panose="02020603050405020304" pitchFamily="18" charset="0"/>
            </a:endParaRPr>
          </a:p>
          <a:p>
            <a:pPr eaLnBrk="1" hangingPunct="1"/>
            <a:endParaRPr lang="en-US" altLang="en-US" sz="2400" b="1" dirty="0" smtClean="0">
              <a:solidFill>
                <a:srgbClr val="FFFF66"/>
              </a:solidFill>
              <a:latin typeface="Calibri" panose="020F0502020204030204" pitchFamily="34" charset="0"/>
            </a:endParaRPr>
          </a:p>
          <a:p>
            <a:pPr eaLnBrk="1" hangingPunct="1"/>
            <a:endParaRPr lang="en-US" altLang="en-US" sz="2400" b="1" dirty="0" smtClean="0">
              <a:solidFill>
                <a:srgbClr val="FFFF66"/>
              </a:solidFill>
              <a:latin typeface="Calibri" panose="020F0502020204030204" pitchFamily="34" charset="0"/>
            </a:endParaRPr>
          </a:p>
        </p:txBody>
      </p:sp>
      <p:sp>
        <p:nvSpPr>
          <p:cNvPr id="175108" name="Rectangle 4"/>
          <p:cNvSpPr>
            <a:spLocks noChangeArrowheads="1"/>
          </p:cNvSpPr>
          <p:nvPr/>
        </p:nvSpPr>
        <p:spPr bwMode="auto">
          <a:xfrm>
            <a:off x="762000" y="26670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spcBef>
                <a:spcPct val="20000"/>
              </a:spcBef>
              <a:buFontTx/>
              <a:buChar char="•"/>
            </a:pPr>
            <a:endParaRPr lang="el-GR" altLang="en-US" sz="2800" i="1"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99051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5107">
                                            <p:txEl>
                                              <p:pRg st="0" end="0"/>
                                            </p:txEl>
                                          </p:spTgt>
                                        </p:tgtEl>
                                        <p:attrNameLst>
                                          <p:attrName>style.visibility</p:attrName>
                                        </p:attrNameLst>
                                      </p:cBhvr>
                                      <p:to>
                                        <p:strVal val="visible"/>
                                      </p:to>
                                    </p:set>
                                    <p:animEffect transition="in" filter="dissolve">
                                      <p:cBhvr>
                                        <p:cTn id="7" dur="500"/>
                                        <p:tgtEl>
                                          <p:spTgt spid="1751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5107">
                                            <p:txEl>
                                              <p:pRg st="1" end="1"/>
                                            </p:txEl>
                                          </p:spTgt>
                                        </p:tgtEl>
                                        <p:attrNameLst>
                                          <p:attrName>style.visibility</p:attrName>
                                        </p:attrNameLst>
                                      </p:cBhvr>
                                      <p:to>
                                        <p:strVal val="visible"/>
                                      </p:to>
                                    </p:set>
                                    <p:animEffect transition="in" filter="dissolve">
                                      <p:cBhvr>
                                        <p:cTn id="12" dur="500"/>
                                        <p:tgtEl>
                                          <p:spTgt spid="1751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5107">
                                            <p:txEl>
                                              <p:pRg st="2" end="2"/>
                                            </p:txEl>
                                          </p:spTgt>
                                        </p:tgtEl>
                                        <p:attrNameLst>
                                          <p:attrName>style.visibility</p:attrName>
                                        </p:attrNameLst>
                                      </p:cBhvr>
                                      <p:to>
                                        <p:strVal val="visible"/>
                                      </p:to>
                                    </p:set>
                                    <p:animEffect transition="in" filter="dissolve">
                                      <p:cBhvr>
                                        <p:cTn id="17" dur="500"/>
                                        <p:tgtEl>
                                          <p:spTgt spid="1751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5107">
                                            <p:txEl>
                                              <p:pRg st="3" end="3"/>
                                            </p:txEl>
                                          </p:spTgt>
                                        </p:tgtEl>
                                        <p:attrNameLst>
                                          <p:attrName>style.visibility</p:attrName>
                                        </p:attrNameLst>
                                      </p:cBhvr>
                                      <p:to>
                                        <p:strVal val="visible"/>
                                      </p:to>
                                    </p:set>
                                    <p:animEffect transition="in" filter="dissolve">
                                      <p:cBhvr>
                                        <p:cTn id="22" dur="500"/>
                                        <p:tgtEl>
                                          <p:spTgt spid="17510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nodePh="1">
                                  <p:stCondLst>
                                    <p:cond delay="0"/>
                                  </p:stCondLst>
                                  <p:endCondLst>
                                    <p:cond evt="begin" delay="0">
                                      <p:tn val="25"/>
                                    </p:cond>
                                  </p:endCondLst>
                                  <p:childTnLst>
                                    <p:set>
                                      <p:cBhvr>
                                        <p:cTn id="26" dur="1" fill="hold">
                                          <p:stCondLst>
                                            <p:cond delay="0"/>
                                          </p:stCondLst>
                                        </p:cTn>
                                        <p:tgtEl>
                                          <p:spTgt spid="175108"/>
                                        </p:tgtEl>
                                        <p:attrNameLst>
                                          <p:attrName>style.visibility</p:attrName>
                                        </p:attrNameLst>
                                      </p:cBhvr>
                                      <p:to>
                                        <p:strVal val="visible"/>
                                      </p:to>
                                    </p:set>
                                    <p:animEffect transition="in" filter="dissolve">
                                      <p:cBhvr>
                                        <p:cTn id="27" dur="500"/>
                                        <p:tgtEl>
                                          <p:spTgt spid="175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build="p"/>
      <p:bldP spid="17510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IRT Item Discrimination </a:t>
            </a:r>
            <a:r>
              <a:rPr lang="en-US" altLang="en-US" sz="3200" b="1" i="1" dirty="0" smtClean="0">
                <a:solidFill>
                  <a:srgbClr val="FFFFCC"/>
                </a:solidFill>
                <a:latin typeface="Calibri" panose="020F0502020204030204" pitchFamily="34" charset="0"/>
              </a:rPr>
              <a:t>a</a:t>
            </a:r>
            <a:endParaRPr lang="en-US" altLang="en-US" sz="3200" b="1" dirty="0" smtClean="0">
              <a:solidFill>
                <a:srgbClr val="FFFFCC"/>
              </a:solidFill>
              <a:latin typeface="Calibri" panose="020F0502020204030204" pitchFamily="34" charset="0"/>
            </a:endParaRPr>
          </a:p>
        </p:txBody>
      </p:sp>
      <p:sp>
        <p:nvSpPr>
          <p:cNvPr id="176132" name="Rectangle 4"/>
          <p:cNvSpPr>
            <a:spLocks noChangeArrowheads="1"/>
          </p:cNvSpPr>
          <p:nvPr/>
        </p:nvSpPr>
        <p:spPr bwMode="auto">
          <a:xfrm>
            <a:off x="609600" y="2362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spcBef>
                <a:spcPct val="20000"/>
              </a:spcBef>
              <a:buFontTx/>
              <a:buChar char="•"/>
            </a:pPr>
            <a:endParaRPr lang="el-GR" altLang="en-US" sz="2800" i="1" dirty="0">
              <a:latin typeface="Calibri" panose="020F0502020204030204" pitchFamily="34" charset="0"/>
              <a:cs typeface="Times New Roman" panose="02020603050405020304" pitchFamily="18" charset="0"/>
            </a:endParaRPr>
          </a:p>
        </p:txBody>
      </p:sp>
      <p:sp>
        <p:nvSpPr>
          <p:cNvPr id="176133" name="Rectangle 5"/>
          <p:cNvSpPr>
            <a:spLocks noChangeArrowheads="1"/>
          </p:cNvSpPr>
          <p:nvPr/>
        </p:nvSpPr>
        <p:spPr bwMode="auto">
          <a:xfrm>
            <a:off x="457200" y="1524000"/>
            <a:ext cx="7391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marL="457200" indent="-457200" eaLnBrk="1" hangingPunct="1">
              <a:spcBef>
                <a:spcPts val="1800"/>
              </a:spcBef>
              <a:buFontTx/>
              <a:buChar char="•"/>
              <a:tabLst>
                <a:tab pos="457200" algn="l"/>
              </a:tabLst>
            </a:pPr>
            <a:r>
              <a:rPr lang="en-US" altLang="en-US" sz="2400" dirty="0">
                <a:solidFill>
                  <a:srgbClr val="FFFFCC"/>
                </a:solidFill>
                <a:latin typeface="Calibri" panose="020F0502020204030204" pitchFamily="34" charset="0"/>
              </a:rPr>
              <a:t>Differs from classical item </a:t>
            </a:r>
            <a:r>
              <a:rPr lang="en-US" altLang="en-US" sz="2400" dirty="0" smtClean="0">
                <a:solidFill>
                  <a:srgbClr val="FFFFCC"/>
                </a:solidFill>
                <a:latin typeface="Calibri" panose="020F0502020204030204" pitchFamily="34" charset="0"/>
              </a:rPr>
              <a:t>discrimination</a:t>
            </a:r>
          </a:p>
          <a:p>
            <a:pPr marL="457200" indent="-457200" eaLnBrk="1" hangingPunct="1">
              <a:spcBef>
                <a:spcPts val="1800"/>
              </a:spcBef>
              <a:buFontTx/>
              <a:buChar char="•"/>
              <a:tabLst>
                <a:tab pos="457200" algn="l"/>
              </a:tabLst>
            </a:pPr>
            <a:r>
              <a:rPr lang="en-US" altLang="en-US" sz="2400" i="1" dirty="0">
                <a:solidFill>
                  <a:srgbClr val="FFFFCC"/>
                </a:solidFill>
                <a:latin typeface="Calibri" panose="020F0502020204030204" pitchFamily="34" charset="0"/>
              </a:rPr>
              <a:t>a </a:t>
            </a:r>
            <a:r>
              <a:rPr lang="en-US" altLang="en-US" sz="2400" dirty="0">
                <a:solidFill>
                  <a:srgbClr val="FFFFCC"/>
                </a:solidFill>
                <a:latin typeface="Calibri" panose="020F0502020204030204" pitchFamily="34" charset="0"/>
              </a:rPr>
              <a:t>is proportional to the slope of the ICC at </a:t>
            </a:r>
            <a:r>
              <a:rPr lang="en-US" altLang="en-US" sz="2400" i="1" dirty="0" smtClean="0">
                <a:solidFill>
                  <a:srgbClr val="FFFFCC"/>
                </a:solidFill>
                <a:latin typeface="Calibri" panose="020F0502020204030204" pitchFamily="34" charset="0"/>
                <a:cs typeface="Times New Roman" panose="02020603050405020304" pitchFamily="18" charset="0"/>
              </a:rPr>
              <a:t> </a:t>
            </a:r>
            <a:r>
              <a:rPr lang="el-GR" altLang="en-US" sz="2400" i="1" dirty="0">
                <a:solidFill>
                  <a:srgbClr val="FFFFCC"/>
                </a:solidFill>
                <a:latin typeface="Calibri" panose="020F0502020204030204" pitchFamily="34" charset="0"/>
                <a:cs typeface="Times New Roman" panose="02020603050405020304" pitchFamily="18" charset="0"/>
              </a:rPr>
              <a:t>θ</a:t>
            </a:r>
            <a:r>
              <a:rPr lang="en-US" altLang="en-US" sz="2400" i="1" dirty="0">
                <a:solidFill>
                  <a:srgbClr val="FFFFCC"/>
                </a:solidFill>
                <a:latin typeface="Calibri" panose="020F0502020204030204" pitchFamily="34" charset="0"/>
                <a:cs typeface="Times New Roman" panose="02020603050405020304" pitchFamily="18" charset="0"/>
              </a:rPr>
              <a:t> = </a:t>
            </a:r>
            <a:r>
              <a:rPr lang="en-US" altLang="en-US" sz="2400" i="1" dirty="0" smtClean="0">
                <a:solidFill>
                  <a:srgbClr val="FFFFCC"/>
                </a:solidFill>
                <a:latin typeface="Calibri" panose="020F0502020204030204" pitchFamily="34" charset="0"/>
                <a:cs typeface="Times New Roman" panose="02020603050405020304" pitchFamily="18" charset="0"/>
              </a:rPr>
              <a:t>b </a:t>
            </a:r>
            <a:endParaRPr lang="en-US" altLang="en-US" sz="2400" dirty="0" smtClean="0">
              <a:solidFill>
                <a:srgbClr val="FFFFCC"/>
              </a:solidFill>
              <a:latin typeface="Calibri" panose="020F0502020204030204" pitchFamily="34" charset="0"/>
            </a:endParaRPr>
          </a:p>
          <a:p>
            <a:pPr marL="457200" indent="-457200" algn="l" eaLnBrk="1" hangingPunct="1">
              <a:spcBef>
                <a:spcPts val="1800"/>
              </a:spcBef>
              <a:buFontTx/>
              <a:buChar char="•"/>
              <a:tabLst>
                <a:tab pos="457200" algn="l"/>
              </a:tabLst>
            </a:pPr>
            <a:r>
              <a:rPr lang="en-US" altLang="en-US" sz="2400" dirty="0" smtClean="0">
                <a:solidFill>
                  <a:srgbClr val="FFFFCC"/>
                </a:solidFill>
                <a:latin typeface="Calibri" panose="020F0502020204030204" pitchFamily="34" charset="0"/>
              </a:rPr>
              <a:t>The </a:t>
            </a:r>
            <a:r>
              <a:rPr lang="en-US" altLang="en-US" sz="2400" dirty="0">
                <a:solidFill>
                  <a:srgbClr val="FFFFCC"/>
                </a:solidFill>
                <a:latin typeface="Calibri" panose="020F0502020204030204" pitchFamily="34" charset="0"/>
              </a:rPr>
              <a:t>slope </a:t>
            </a:r>
            <a:r>
              <a:rPr lang="en-US" altLang="en-US" sz="2400" dirty="0" smtClean="0">
                <a:solidFill>
                  <a:srgbClr val="FFFFCC"/>
                </a:solidFill>
                <a:latin typeface="Calibri" panose="020F0502020204030204" pitchFamily="34" charset="0"/>
              </a:rPr>
              <a:t>indicates </a:t>
            </a:r>
            <a:r>
              <a:rPr lang="en-US" altLang="en-US" sz="2400" dirty="0">
                <a:solidFill>
                  <a:srgbClr val="FFFFCC"/>
                </a:solidFill>
                <a:latin typeface="Calibri" panose="020F0502020204030204" pitchFamily="34" charset="0"/>
              </a:rPr>
              <a:t>how much the probability of a correct response changes for individuals with slightly different </a:t>
            </a:r>
            <a:r>
              <a:rPr lang="el-GR" altLang="en-US" sz="2400" i="1" dirty="0">
                <a:solidFill>
                  <a:srgbClr val="FFFFCC"/>
                </a:solidFill>
                <a:latin typeface="Calibri" panose="020F0502020204030204" pitchFamily="34" charset="0"/>
                <a:cs typeface="Times New Roman" panose="02020603050405020304" pitchFamily="18" charset="0"/>
              </a:rPr>
              <a:t>θ</a:t>
            </a:r>
            <a:r>
              <a:rPr lang="en-US" altLang="en-US" sz="2400" i="1" dirty="0">
                <a:solidFill>
                  <a:srgbClr val="FFFFCC"/>
                </a:solidFill>
                <a:latin typeface="Calibri" panose="020F0502020204030204" pitchFamily="34" charset="0"/>
                <a:cs typeface="Times New Roman" panose="02020603050405020304" pitchFamily="18" charset="0"/>
              </a:rPr>
              <a:t> </a:t>
            </a:r>
            <a:r>
              <a:rPr lang="en-US" altLang="en-US" sz="2400" dirty="0">
                <a:solidFill>
                  <a:srgbClr val="FFFFCC"/>
                </a:solidFill>
                <a:latin typeface="Calibri" panose="020F0502020204030204" pitchFamily="34" charset="0"/>
                <a:cs typeface="Times New Roman" panose="02020603050405020304" pitchFamily="18" charset="0"/>
              </a:rPr>
              <a:t>values, i.e., how well the item </a:t>
            </a:r>
            <a:r>
              <a:rPr lang="en-US" altLang="en-US" sz="2400" i="1" dirty="0">
                <a:solidFill>
                  <a:srgbClr val="FFFFCC"/>
                </a:solidFill>
                <a:latin typeface="Calibri" panose="020F0502020204030204" pitchFamily="34" charset="0"/>
                <a:cs typeface="Times New Roman" panose="02020603050405020304" pitchFamily="18" charset="0"/>
              </a:rPr>
              <a:t>discriminates</a:t>
            </a:r>
            <a:r>
              <a:rPr lang="en-US" altLang="en-US" sz="2400" dirty="0">
                <a:solidFill>
                  <a:srgbClr val="FFFFCC"/>
                </a:solidFill>
                <a:latin typeface="Calibri" panose="020F0502020204030204" pitchFamily="34" charset="0"/>
                <a:cs typeface="Times New Roman" panose="02020603050405020304" pitchFamily="18" charset="0"/>
              </a:rPr>
              <a:t> between them</a:t>
            </a:r>
            <a:endParaRPr lang="el-GR" altLang="en-US" sz="2400" i="1" dirty="0">
              <a:solidFill>
                <a:srgbClr val="FFFFCC"/>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27042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176132"/>
                                        </p:tgtEl>
                                        <p:attrNameLst>
                                          <p:attrName>style.visibility</p:attrName>
                                        </p:attrNameLst>
                                      </p:cBhvr>
                                      <p:to>
                                        <p:strVal val="visible"/>
                                      </p:to>
                                    </p:set>
                                    <p:animEffect transition="in" filter="dissolve">
                                      <p:cBhvr>
                                        <p:cTn id="7" dur="500"/>
                                        <p:tgtEl>
                                          <p:spTgt spid="1761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6133"/>
                                        </p:tgtEl>
                                        <p:attrNameLst>
                                          <p:attrName>style.visibility</p:attrName>
                                        </p:attrNameLst>
                                      </p:cBhvr>
                                      <p:to>
                                        <p:strVal val="visible"/>
                                      </p:to>
                                    </p:set>
                                    <p:animEffect transition="in" filter="dissolve">
                                      <p:cBhvr>
                                        <p:cTn id="12" dur="500"/>
                                        <p:tgtEl>
                                          <p:spTgt spid="176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2" grpId="0"/>
      <p:bldP spid="17613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81000" y="152400"/>
            <a:ext cx="8458200" cy="1143000"/>
          </a:xfrm>
        </p:spPr>
        <p:txBody>
          <a:bodyPr/>
          <a:lstStyle/>
          <a:p>
            <a:pPr eaLnBrk="1" hangingPunct="1"/>
            <a:r>
              <a:rPr lang="en-US" altLang="en-US" sz="3200" b="1" dirty="0" smtClean="0">
                <a:solidFill>
                  <a:srgbClr val="FFFFCC"/>
                </a:solidFill>
                <a:latin typeface="Calibri" panose="020F0502020204030204" pitchFamily="34" charset="0"/>
              </a:rPr>
              <a:t>IRT Item Guessing Parameter</a:t>
            </a:r>
          </a:p>
        </p:txBody>
      </p:sp>
      <p:sp>
        <p:nvSpPr>
          <p:cNvPr id="177155" name="Rectangle 3"/>
          <p:cNvSpPr>
            <a:spLocks noGrp="1" noChangeArrowheads="1"/>
          </p:cNvSpPr>
          <p:nvPr>
            <p:ph type="body" idx="1"/>
          </p:nvPr>
        </p:nvSpPr>
        <p:spPr>
          <a:xfrm>
            <a:off x="457200" y="1447800"/>
            <a:ext cx="7772400" cy="3124200"/>
          </a:xfrm>
        </p:spPr>
        <p:txBody>
          <a:bodyPr/>
          <a:lstStyle/>
          <a:p>
            <a:pPr marL="457200" indent="-457200" eaLnBrk="1" hangingPunct="1">
              <a:spcBef>
                <a:spcPts val="1800"/>
              </a:spcBef>
            </a:pPr>
            <a:r>
              <a:rPr lang="en-US" altLang="en-US" sz="2800" b="1" dirty="0" smtClean="0">
                <a:solidFill>
                  <a:srgbClr val="FFFFCC"/>
                </a:solidFill>
                <a:latin typeface="Calibri" panose="020F0502020204030204" pitchFamily="34" charset="0"/>
              </a:rPr>
              <a:t>No analog in classical test theory</a:t>
            </a:r>
          </a:p>
          <a:p>
            <a:pPr marL="457200" indent="-457200" eaLnBrk="1" hangingPunct="1">
              <a:spcBef>
                <a:spcPts val="1800"/>
              </a:spcBef>
            </a:pPr>
            <a:r>
              <a:rPr lang="en-US" altLang="en-US" sz="2800" b="1" i="1" dirty="0">
                <a:solidFill>
                  <a:srgbClr val="FFFFCC"/>
                </a:solidFill>
                <a:latin typeface="Calibri" panose="020F0502020204030204" pitchFamily="34" charset="0"/>
              </a:rPr>
              <a:t>c </a:t>
            </a:r>
            <a:r>
              <a:rPr lang="en-US" altLang="en-US" sz="2800" b="1" dirty="0">
                <a:solidFill>
                  <a:srgbClr val="FFFFCC"/>
                </a:solidFill>
                <a:latin typeface="Calibri" panose="020F0502020204030204" pitchFamily="34" charset="0"/>
              </a:rPr>
              <a:t>is the probability that an examinee with very low </a:t>
            </a:r>
            <a:r>
              <a:rPr lang="el-GR" altLang="en-US" sz="2800" b="1" i="1" dirty="0">
                <a:solidFill>
                  <a:srgbClr val="FFFFCC"/>
                </a:solidFill>
                <a:latin typeface="Calibri" panose="020F0502020204030204" pitchFamily="34" charset="0"/>
                <a:cs typeface="Times New Roman" panose="02020603050405020304" pitchFamily="18" charset="0"/>
              </a:rPr>
              <a:t>θ</a:t>
            </a:r>
            <a:r>
              <a:rPr lang="en-US" altLang="en-US" sz="2800" b="1" i="1" dirty="0">
                <a:solidFill>
                  <a:srgbClr val="FFFFCC"/>
                </a:solidFill>
                <a:latin typeface="Calibri" panose="020F0502020204030204" pitchFamily="34" charset="0"/>
                <a:cs typeface="Times New Roman" panose="02020603050405020304" pitchFamily="18" charset="0"/>
              </a:rPr>
              <a:t> </a:t>
            </a:r>
            <a:r>
              <a:rPr lang="en-US" altLang="en-US" sz="2800" b="1" dirty="0">
                <a:solidFill>
                  <a:srgbClr val="FFFFCC"/>
                </a:solidFill>
                <a:latin typeface="Calibri" panose="020F0502020204030204" pitchFamily="34" charset="0"/>
                <a:cs typeface="Times New Roman" panose="02020603050405020304" pitchFamily="18" charset="0"/>
              </a:rPr>
              <a:t>will answer the item </a:t>
            </a:r>
            <a:r>
              <a:rPr lang="en-US" altLang="en-US" sz="2800" b="1" dirty="0" smtClean="0">
                <a:solidFill>
                  <a:srgbClr val="FFFFCC"/>
                </a:solidFill>
                <a:latin typeface="Calibri" panose="020F0502020204030204" pitchFamily="34" charset="0"/>
                <a:cs typeface="Times New Roman" panose="02020603050405020304" pitchFamily="18" charset="0"/>
              </a:rPr>
              <a:t>correctly</a:t>
            </a:r>
          </a:p>
          <a:p>
            <a:pPr marL="457200" indent="-457200" eaLnBrk="1" hangingPunct="1">
              <a:spcBef>
                <a:spcPts val="1800"/>
              </a:spcBef>
            </a:pPr>
            <a:r>
              <a:rPr lang="en-US" altLang="en-US" sz="2800" b="1" i="1" dirty="0">
                <a:solidFill>
                  <a:srgbClr val="FFFFCC"/>
                </a:solidFill>
                <a:latin typeface="Calibri" panose="020F0502020204030204" pitchFamily="34" charset="0"/>
              </a:rPr>
              <a:t>b </a:t>
            </a:r>
            <a:r>
              <a:rPr lang="en-US" altLang="en-US" sz="2800" b="1" dirty="0">
                <a:solidFill>
                  <a:srgbClr val="FFFFCC"/>
                </a:solidFill>
                <a:latin typeface="Calibri" panose="020F0502020204030204" pitchFamily="34" charset="0"/>
              </a:rPr>
              <a:t>is now the </a:t>
            </a:r>
            <a:r>
              <a:rPr lang="el-GR" altLang="en-US" sz="2800" b="1" i="1" dirty="0">
                <a:solidFill>
                  <a:srgbClr val="FFFFCC"/>
                </a:solidFill>
                <a:latin typeface="Calibri" panose="020F0502020204030204" pitchFamily="34" charset="0"/>
                <a:cs typeface="Times New Roman" panose="02020603050405020304" pitchFamily="18" charset="0"/>
              </a:rPr>
              <a:t>θ</a:t>
            </a:r>
            <a:r>
              <a:rPr lang="en-US" altLang="en-US" sz="2800" b="1" dirty="0">
                <a:solidFill>
                  <a:srgbClr val="FFFFCC"/>
                </a:solidFill>
                <a:latin typeface="Calibri" panose="020F0502020204030204" pitchFamily="34" charset="0"/>
                <a:cs typeface="Times New Roman" panose="02020603050405020304" pitchFamily="18" charset="0"/>
              </a:rPr>
              <a:t> value at which the probability of a correct response is (1 + </a:t>
            </a:r>
            <a:r>
              <a:rPr lang="en-US" altLang="en-US" sz="2800" b="1" i="1" dirty="0">
                <a:solidFill>
                  <a:srgbClr val="FFFFCC"/>
                </a:solidFill>
                <a:latin typeface="Calibri" panose="020F0502020204030204" pitchFamily="34" charset="0"/>
                <a:cs typeface="Times New Roman" panose="02020603050405020304" pitchFamily="18" charset="0"/>
              </a:rPr>
              <a:t>c</a:t>
            </a:r>
            <a:r>
              <a:rPr lang="en-US" altLang="en-US" sz="2800" b="1" dirty="0">
                <a:solidFill>
                  <a:srgbClr val="FFFFCC"/>
                </a:solidFill>
                <a:latin typeface="Calibri" panose="020F0502020204030204" pitchFamily="34" charset="0"/>
                <a:cs typeface="Times New Roman" panose="02020603050405020304" pitchFamily="18" charset="0"/>
              </a:rPr>
              <a:t>)/2</a:t>
            </a:r>
            <a:endParaRPr lang="el-GR" altLang="en-US" sz="2800" b="1" i="1" dirty="0">
              <a:solidFill>
                <a:srgbClr val="FFFFCC"/>
              </a:solidFill>
              <a:latin typeface="Calibri" panose="020F0502020204030204" pitchFamily="34" charset="0"/>
              <a:cs typeface="Times New Roman" panose="02020603050405020304" pitchFamily="18" charset="0"/>
            </a:endParaRPr>
          </a:p>
          <a:p>
            <a:pPr marL="0" indent="0" eaLnBrk="1" hangingPunct="1">
              <a:buNone/>
            </a:pPr>
            <a:endParaRPr lang="el-GR" altLang="en-US" sz="2800" b="1" i="1" dirty="0">
              <a:solidFill>
                <a:srgbClr val="FFFFCC"/>
              </a:solidFill>
              <a:latin typeface="Calibri" panose="020F0502020204030204" pitchFamily="34" charset="0"/>
              <a:cs typeface="Times New Roman" panose="02020603050405020304" pitchFamily="18" charset="0"/>
            </a:endParaRPr>
          </a:p>
          <a:p>
            <a:pPr eaLnBrk="1" hangingPunct="1"/>
            <a:endParaRPr lang="en-US" altLang="en-US" sz="2800" b="1" dirty="0" smtClean="0">
              <a:solidFill>
                <a:srgbClr val="FFFFCC"/>
              </a:solidFill>
              <a:latin typeface="Calibri" panose="020F0502020204030204" pitchFamily="34" charset="0"/>
            </a:endParaRPr>
          </a:p>
          <a:p>
            <a:pPr eaLnBrk="1" hangingPunct="1"/>
            <a:endParaRPr lang="en-US" altLang="en-US" b="1" dirty="0" smtClean="0">
              <a:solidFill>
                <a:srgbClr val="FFFF66"/>
              </a:solidFill>
              <a:latin typeface="Calibri" panose="020F0502020204030204" pitchFamily="34" charset="0"/>
            </a:endParaRPr>
          </a:p>
        </p:txBody>
      </p:sp>
      <p:sp>
        <p:nvSpPr>
          <p:cNvPr id="177158" name="Rectangle 6"/>
          <p:cNvSpPr>
            <a:spLocks noChangeArrowheads="1"/>
          </p:cNvSpPr>
          <p:nvPr/>
        </p:nvSpPr>
        <p:spPr bwMode="auto">
          <a:xfrm>
            <a:off x="838200" y="41910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spcBef>
                <a:spcPct val="20000"/>
              </a:spcBef>
              <a:buFontTx/>
              <a:buChar char="•"/>
            </a:pPr>
            <a:endParaRPr lang="el-GR" altLang="en-US" sz="2800" i="1"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9705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7155">
                                            <p:txEl>
                                              <p:pRg st="0" end="0"/>
                                            </p:txEl>
                                          </p:spTgt>
                                        </p:tgtEl>
                                        <p:attrNameLst>
                                          <p:attrName>style.visibility</p:attrName>
                                        </p:attrNameLst>
                                      </p:cBhvr>
                                      <p:to>
                                        <p:strVal val="visible"/>
                                      </p:to>
                                    </p:set>
                                    <p:animEffect transition="in" filter="dissolve">
                                      <p:cBhvr>
                                        <p:cTn id="7" dur="500"/>
                                        <p:tgtEl>
                                          <p:spTgt spid="1771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7155">
                                            <p:txEl>
                                              <p:pRg st="1" end="1"/>
                                            </p:txEl>
                                          </p:spTgt>
                                        </p:tgtEl>
                                        <p:attrNameLst>
                                          <p:attrName>style.visibility</p:attrName>
                                        </p:attrNameLst>
                                      </p:cBhvr>
                                      <p:to>
                                        <p:strVal val="visible"/>
                                      </p:to>
                                    </p:set>
                                    <p:animEffect transition="in" filter="dissolve">
                                      <p:cBhvr>
                                        <p:cTn id="12" dur="500"/>
                                        <p:tgtEl>
                                          <p:spTgt spid="1771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7155">
                                            <p:txEl>
                                              <p:pRg st="2" end="2"/>
                                            </p:txEl>
                                          </p:spTgt>
                                        </p:tgtEl>
                                        <p:attrNameLst>
                                          <p:attrName>style.visibility</p:attrName>
                                        </p:attrNameLst>
                                      </p:cBhvr>
                                      <p:to>
                                        <p:strVal val="visible"/>
                                      </p:to>
                                    </p:set>
                                    <p:animEffect transition="in" filter="dissolve">
                                      <p:cBhvr>
                                        <p:cTn id="17" dur="500"/>
                                        <p:tgtEl>
                                          <p:spTgt spid="177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nodePh="1">
                                  <p:stCondLst>
                                    <p:cond delay="0"/>
                                  </p:stCondLst>
                                  <p:endCondLst>
                                    <p:cond evt="begin" delay="0">
                                      <p:tn val="20"/>
                                    </p:cond>
                                  </p:endCondLst>
                                  <p:childTnLst>
                                    <p:set>
                                      <p:cBhvr>
                                        <p:cTn id="21" dur="1" fill="hold">
                                          <p:stCondLst>
                                            <p:cond delay="0"/>
                                          </p:stCondLst>
                                        </p:cTn>
                                        <p:tgtEl>
                                          <p:spTgt spid="177158"/>
                                        </p:tgtEl>
                                        <p:attrNameLst>
                                          <p:attrName>style.visibility</p:attrName>
                                        </p:attrNameLst>
                                      </p:cBhvr>
                                      <p:to>
                                        <p:strVal val="visible"/>
                                      </p:to>
                                    </p:set>
                                    <p:animEffect transition="in" filter="dissolve">
                                      <p:cBhvr>
                                        <p:cTn id="22" dur="500"/>
                                        <p:tgtEl>
                                          <p:spTgt spid="177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p:bldP spid="17715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ChangeArrowheads="1"/>
          </p:cNvSpPr>
          <p:nvPr/>
        </p:nvSpPr>
        <p:spPr bwMode="auto">
          <a:xfrm>
            <a:off x="2180018" y="152400"/>
            <a:ext cx="4081084"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r>
              <a:rPr lang="en-US" altLang="en-US" sz="3200" dirty="0" smtClean="0">
                <a:solidFill>
                  <a:srgbClr val="FFFFCC"/>
                </a:solidFill>
                <a:latin typeface="Calibri" panose="020F0502020204030204" pitchFamily="34" charset="0"/>
                <a:cs typeface="Arial" panose="020B0604020202020204" pitchFamily="34" charset="0"/>
              </a:rPr>
              <a:t>Item Response Models</a:t>
            </a:r>
            <a:endParaRPr lang="en-US" altLang="en-US" sz="3200" dirty="0">
              <a:solidFill>
                <a:srgbClr val="FFFFCC"/>
              </a:solidFill>
              <a:latin typeface="Calibri" panose="020F0502020204030204" pitchFamily="34" charset="0"/>
              <a:cs typeface="Arial" panose="020B0604020202020204" pitchFamily="34" charset="0"/>
            </a:endParaRPr>
          </a:p>
        </p:txBody>
      </p:sp>
      <p:graphicFrame>
        <p:nvGraphicFramePr>
          <p:cNvPr id="56323" name="Object 3"/>
          <p:cNvGraphicFramePr>
            <a:graphicFrameLocks noChangeAspect="1"/>
          </p:cNvGraphicFramePr>
          <p:nvPr>
            <p:extLst>
              <p:ext uri="{D42A27DB-BD31-4B8C-83A1-F6EECF244321}">
                <p14:modId xmlns:p14="http://schemas.microsoft.com/office/powerpoint/2010/main" val="1556479093"/>
              </p:ext>
            </p:extLst>
          </p:nvPr>
        </p:nvGraphicFramePr>
        <p:xfrm>
          <a:off x="1752600" y="1983432"/>
          <a:ext cx="3601667" cy="895001"/>
        </p:xfrm>
        <a:graphic>
          <a:graphicData uri="http://schemas.openxmlformats.org/presentationml/2006/ole">
            <mc:AlternateContent xmlns:mc="http://schemas.openxmlformats.org/markup-compatibility/2006">
              <mc:Choice xmlns:v="urn:schemas-microsoft-com:vml" Requires="v">
                <p:oleObj spid="_x0000_s87186" name="Equation" r:id="rId3" imgW="1981080" imgH="457200" progId="Equation.DSMT4">
                  <p:embed/>
                </p:oleObj>
              </mc:Choice>
              <mc:Fallback>
                <p:oleObj name="Equation" r:id="rId3" imgW="1981080" imgH="457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983432"/>
                        <a:ext cx="3601667" cy="895001"/>
                      </a:xfrm>
                      <a:prstGeom prst="rect">
                        <a:avLst/>
                      </a:prstGeom>
                      <a:noFill/>
                      <a:ln>
                        <a:noFill/>
                      </a:ln>
                      <a:effectLst/>
                      <a:extLst/>
                    </p:spPr>
                  </p:pic>
                </p:oleObj>
              </mc:Fallback>
            </mc:AlternateContent>
          </a:graphicData>
        </a:graphic>
      </p:graphicFrame>
      <p:sp>
        <p:nvSpPr>
          <p:cNvPr id="2" name="Rectangle 1"/>
          <p:cNvSpPr/>
          <p:nvPr/>
        </p:nvSpPr>
        <p:spPr>
          <a:xfrm>
            <a:off x="470685" y="1521767"/>
            <a:ext cx="5968878" cy="461665"/>
          </a:xfrm>
          <a:prstGeom prst="rect">
            <a:avLst/>
          </a:prstGeom>
        </p:spPr>
        <p:txBody>
          <a:bodyPr wrap="none">
            <a:spAutoFit/>
          </a:bodyPr>
          <a:lstStyle/>
          <a:p>
            <a:pPr marL="342900" indent="-342900">
              <a:buFont typeface="Arial" panose="020B0604020202020204" pitchFamily="34" charset="0"/>
              <a:buChar char="•"/>
            </a:pPr>
            <a:r>
              <a:rPr lang="en-US" altLang="en-US" b="1" dirty="0" smtClean="0">
                <a:solidFill>
                  <a:srgbClr val="FFFF99"/>
                </a:solidFill>
                <a:latin typeface="Calibri" panose="020F0502020204030204" pitchFamily="34" charset="0"/>
              </a:rPr>
              <a:t>The One-Parameter  Model (</a:t>
            </a:r>
            <a:r>
              <a:rPr lang="en-US" altLang="en-US" b="1" dirty="0" err="1" smtClean="0">
                <a:solidFill>
                  <a:srgbClr val="FFFF99"/>
                </a:solidFill>
                <a:latin typeface="Calibri" panose="020F0502020204030204" pitchFamily="34" charset="0"/>
              </a:rPr>
              <a:t>Rasch</a:t>
            </a:r>
            <a:r>
              <a:rPr lang="en-US" altLang="en-US" b="1" dirty="0" smtClean="0">
                <a:solidFill>
                  <a:srgbClr val="FFFF99"/>
                </a:solidFill>
                <a:latin typeface="Calibri" panose="020F0502020204030204" pitchFamily="34" charset="0"/>
              </a:rPr>
              <a:t> Model</a:t>
            </a:r>
            <a:r>
              <a:rPr lang="en-US" altLang="en-US" dirty="0" smtClean="0">
                <a:solidFill>
                  <a:srgbClr val="FFFF99"/>
                </a:solidFill>
                <a:latin typeface="Calibri" panose="020F0502020204030204" pitchFamily="34" charset="0"/>
              </a:rPr>
              <a:t>) </a:t>
            </a:r>
            <a:endParaRPr lang="en-US" altLang="en-US" dirty="0">
              <a:solidFill>
                <a:srgbClr val="FFFF99"/>
              </a:solidFill>
              <a:latin typeface="Calibri" panose="020F0502020204030204" pitchFamily="34" charset="0"/>
            </a:endParaRPr>
          </a:p>
        </p:txBody>
      </p:sp>
      <p:sp>
        <p:nvSpPr>
          <p:cNvPr id="9" name="Rectangle 8"/>
          <p:cNvSpPr/>
          <p:nvPr/>
        </p:nvSpPr>
        <p:spPr>
          <a:xfrm>
            <a:off x="455187" y="3048000"/>
            <a:ext cx="4190999" cy="461665"/>
          </a:xfrm>
          <a:prstGeom prst="rect">
            <a:avLst/>
          </a:prstGeom>
        </p:spPr>
        <p:txBody>
          <a:bodyPr wrap="square">
            <a:spAutoFit/>
          </a:bodyPr>
          <a:lstStyle/>
          <a:p>
            <a:pPr marL="342900" indent="-342900">
              <a:buFont typeface="Arial" panose="020B0604020202020204" pitchFamily="34" charset="0"/>
              <a:buChar char="•"/>
            </a:pPr>
            <a:r>
              <a:rPr lang="en-US" altLang="en-US" b="1" dirty="0">
                <a:solidFill>
                  <a:srgbClr val="FFFF99"/>
                </a:solidFill>
                <a:latin typeface="Calibri" panose="020F0502020204030204" pitchFamily="34" charset="0"/>
              </a:rPr>
              <a:t>The Two-Parameter  Model</a:t>
            </a:r>
            <a:endParaRPr lang="en-US" altLang="en-US" dirty="0">
              <a:solidFill>
                <a:srgbClr val="FFFF99"/>
              </a:solidFill>
              <a:latin typeface="Calibri" panose="020F0502020204030204" pitchFamily="34" charset="0"/>
            </a:endParaRPr>
          </a:p>
        </p:txBody>
      </p:sp>
      <p:graphicFrame>
        <p:nvGraphicFramePr>
          <p:cNvPr id="10" name="Object 3"/>
          <p:cNvGraphicFramePr>
            <a:graphicFrameLocks noChangeAspect="1"/>
          </p:cNvGraphicFramePr>
          <p:nvPr>
            <p:extLst>
              <p:ext uri="{D42A27DB-BD31-4B8C-83A1-F6EECF244321}">
                <p14:modId xmlns:p14="http://schemas.microsoft.com/office/powerpoint/2010/main" val="3159369853"/>
              </p:ext>
            </p:extLst>
          </p:nvPr>
        </p:nvGraphicFramePr>
        <p:xfrm>
          <a:off x="1600200" y="3547597"/>
          <a:ext cx="3733800" cy="904980"/>
        </p:xfrm>
        <a:graphic>
          <a:graphicData uri="http://schemas.openxmlformats.org/presentationml/2006/ole">
            <mc:AlternateContent xmlns:mc="http://schemas.openxmlformats.org/markup-compatibility/2006">
              <mc:Choice xmlns:v="urn:schemas-microsoft-com:vml" Requires="v">
                <p:oleObj spid="_x0000_s87187" name="Equation" r:id="rId5" imgW="2031840" imgH="457200" progId="Equation.DSMT4">
                  <p:embed/>
                </p:oleObj>
              </mc:Choice>
              <mc:Fallback>
                <p:oleObj name="Equation" r:id="rId5" imgW="2031840" imgH="457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3547597"/>
                        <a:ext cx="3733800" cy="904980"/>
                      </a:xfrm>
                      <a:prstGeom prst="rect">
                        <a:avLst/>
                      </a:prstGeom>
                      <a:noFill/>
                      <a:ln>
                        <a:noFill/>
                      </a:ln>
                      <a:effectLst/>
                      <a:extLst/>
                    </p:spPr>
                  </p:pic>
                </p:oleObj>
              </mc:Fallback>
            </mc:AlternateContent>
          </a:graphicData>
        </a:graphic>
      </p:graphicFrame>
      <p:sp>
        <p:nvSpPr>
          <p:cNvPr id="11" name="Rectangle 10"/>
          <p:cNvSpPr/>
          <p:nvPr/>
        </p:nvSpPr>
        <p:spPr>
          <a:xfrm>
            <a:off x="470685" y="4495800"/>
            <a:ext cx="5701515" cy="461665"/>
          </a:xfrm>
          <a:prstGeom prst="rect">
            <a:avLst/>
          </a:prstGeom>
        </p:spPr>
        <p:txBody>
          <a:bodyPr wrap="square">
            <a:spAutoFit/>
          </a:bodyPr>
          <a:lstStyle/>
          <a:p>
            <a:pPr marL="342900" indent="-342900">
              <a:buFont typeface="Arial" panose="020B0604020202020204" pitchFamily="34" charset="0"/>
              <a:buChar char="•"/>
            </a:pPr>
            <a:r>
              <a:rPr lang="en-US" altLang="en-US" b="1" dirty="0" smtClean="0">
                <a:solidFill>
                  <a:srgbClr val="FFFFCC"/>
                </a:solidFill>
                <a:latin typeface="Calibri" panose="020F0502020204030204" pitchFamily="34" charset="0"/>
              </a:rPr>
              <a:t>The Three-Parameter  </a:t>
            </a:r>
            <a:r>
              <a:rPr lang="en-US" altLang="en-US" b="1" dirty="0">
                <a:solidFill>
                  <a:srgbClr val="FFFFCC"/>
                </a:solidFill>
                <a:latin typeface="Calibri" panose="020F0502020204030204" pitchFamily="34" charset="0"/>
              </a:rPr>
              <a:t>Model</a:t>
            </a:r>
            <a:endParaRPr lang="en-US" altLang="en-US" dirty="0">
              <a:solidFill>
                <a:srgbClr val="FFFFCC"/>
              </a:solidFill>
              <a:latin typeface="Calibri" panose="020F0502020204030204" pitchFamily="34" charset="0"/>
            </a:endParaRPr>
          </a:p>
        </p:txBody>
      </p:sp>
      <p:graphicFrame>
        <p:nvGraphicFramePr>
          <p:cNvPr id="12" name="Object 3"/>
          <p:cNvGraphicFramePr>
            <a:graphicFrameLocks noChangeAspect="1"/>
          </p:cNvGraphicFramePr>
          <p:nvPr>
            <p:extLst>
              <p:ext uri="{D42A27DB-BD31-4B8C-83A1-F6EECF244321}">
                <p14:modId xmlns:p14="http://schemas.microsoft.com/office/powerpoint/2010/main" val="2048041963"/>
              </p:ext>
            </p:extLst>
          </p:nvPr>
        </p:nvGraphicFramePr>
        <p:xfrm>
          <a:off x="1478797" y="5029200"/>
          <a:ext cx="4724400" cy="888867"/>
        </p:xfrm>
        <a:graphic>
          <a:graphicData uri="http://schemas.openxmlformats.org/presentationml/2006/ole">
            <mc:AlternateContent xmlns:mc="http://schemas.openxmlformats.org/markup-compatibility/2006">
              <mc:Choice xmlns:v="urn:schemas-microsoft-com:vml" Requires="v">
                <p:oleObj spid="_x0000_s87188" name="Equation" r:id="rId7" imgW="2616120" imgH="457200" progId="Equation.DSMT4">
                  <p:embed/>
                </p:oleObj>
              </mc:Choice>
              <mc:Fallback>
                <p:oleObj name="Equation" r:id="rId7" imgW="2616120" imgH="4572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78797" y="5029200"/>
                        <a:ext cx="4724400" cy="888867"/>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481714185"/>
      </p:ext>
    </p:extLst>
  </p:cSld>
  <p:clrMapOvr>
    <a:masterClrMapping/>
  </p:clrMapOvr>
  <p:transition/>
  <p:timing>
    <p:tnLst>
      <p:par>
        <p:cTn id="1" dur="indefinite" restart="never" nodeType="tmRoot"/>
      </p:par>
    </p:tnLst>
    <p:bldLst>
      <p:bldP spid="5632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990600"/>
          </a:xfrm>
        </p:spPr>
        <p:txBody>
          <a:bodyPr/>
          <a:lstStyle/>
          <a:p>
            <a:pPr eaLnBrk="1" hangingPunct="1">
              <a:defRPr/>
            </a:pPr>
            <a:r>
              <a:rPr lang="en-US" sz="3200" b="1" dirty="0" smtClean="0">
                <a:solidFill>
                  <a:srgbClr val="FFFFCC"/>
                </a:solidFill>
                <a:latin typeface="Calibri" panose="020F0502020204030204" pitchFamily="34" charset="0"/>
                <a:cs typeface="+mj-cs"/>
              </a:rPr>
              <a:t>Testing: A Brief History</a:t>
            </a:r>
          </a:p>
        </p:txBody>
      </p:sp>
      <p:sp>
        <p:nvSpPr>
          <p:cNvPr id="2051" name="Text Box 3"/>
          <p:cNvSpPr txBox="1">
            <a:spLocks noChangeArrowheads="1"/>
          </p:cNvSpPr>
          <p:nvPr/>
        </p:nvSpPr>
        <p:spPr bwMode="auto">
          <a:xfrm>
            <a:off x="457200" y="1524000"/>
            <a:ext cx="83058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514350" indent="-51435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buFont typeface="+mj-lt"/>
              <a:buAutoNum type="arabicPeriod" startAt="8"/>
            </a:pPr>
            <a:r>
              <a:rPr lang="en-US" altLang="en-US" b="1" dirty="0">
                <a:solidFill>
                  <a:srgbClr val="FFFFCC"/>
                </a:solidFill>
                <a:latin typeface="Calibri" panose="020F0502020204030204" pitchFamily="34" charset="0"/>
              </a:rPr>
              <a:t>Grade promotion based on testing was abolished in Chicago in 1881</a:t>
            </a:r>
            <a:r>
              <a:rPr lang="en-US" altLang="en-US" b="1" dirty="0">
                <a:solidFill>
                  <a:srgbClr val="FFFF99"/>
                </a:solidFill>
                <a:latin typeface="Calibri" panose="020F0502020204030204" pitchFamily="34" charset="0"/>
              </a:rPr>
              <a:t>. </a:t>
            </a:r>
          </a:p>
          <a:p>
            <a:pPr eaLnBrk="1" hangingPunct="1">
              <a:spcBef>
                <a:spcPct val="50000"/>
              </a:spcBef>
              <a:buFont typeface="+mj-lt"/>
              <a:buAutoNum type="arabicPeriod" startAt="8"/>
            </a:pPr>
            <a:r>
              <a:rPr lang="en-US" altLang="en-US" b="1" dirty="0" err="1" smtClean="0">
                <a:solidFill>
                  <a:srgbClr val="FFFFCC"/>
                </a:solidFill>
                <a:latin typeface="Calibri" panose="020F0502020204030204" pitchFamily="34" charset="0"/>
              </a:rPr>
              <a:t>Binet</a:t>
            </a:r>
            <a:r>
              <a:rPr lang="en-US" altLang="en-US" b="1" dirty="0" smtClean="0">
                <a:solidFill>
                  <a:srgbClr val="FFFFCC"/>
                </a:solidFill>
                <a:latin typeface="Calibri" panose="020F0502020204030204" pitchFamily="34" charset="0"/>
              </a:rPr>
              <a:t> </a:t>
            </a:r>
            <a:r>
              <a:rPr lang="en-US" altLang="en-US" b="1" dirty="0">
                <a:solidFill>
                  <a:srgbClr val="FFFFCC"/>
                </a:solidFill>
                <a:latin typeface="Calibri" panose="020F0502020204030204" pitchFamily="34" charset="0"/>
              </a:rPr>
              <a:t>introduced mental testing in 1901 </a:t>
            </a:r>
            <a:r>
              <a:rPr lang="en-US" altLang="en-US" b="1" dirty="0" smtClean="0">
                <a:solidFill>
                  <a:srgbClr val="FFFFCC"/>
                </a:solidFill>
                <a:latin typeface="Calibri" panose="020F0502020204030204" pitchFamily="34" charset="0"/>
              </a:rPr>
              <a:t>(</a:t>
            </a:r>
            <a:r>
              <a:rPr lang="en-US" altLang="en-US" b="1" dirty="0">
                <a:solidFill>
                  <a:srgbClr val="FFFFCC"/>
                </a:solidFill>
                <a:latin typeface="Calibri" panose="020F0502020204030204" pitchFamily="34" charset="0"/>
              </a:rPr>
              <a:t>became the Stanford Binet Test). </a:t>
            </a:r>
            <a:endParaRPr lang="en-US" altLang="en-US" b="1" dirty="0" smtClean="0">
              <a:solidFill>
                <a:srgbClr val="FFFFCC"/>
              </a:solidFill>
              <a:latin typeface="Calibri" panose="020F0502020204030204" pitchFamily="34" charset="0"/>
            </a:endParaRPr>
          </a:p>
          <a:p>
            <a:pPr eaLnBrk="1" hangingPunct="1">
              <a:spcBef>
                <a:spcPct val="50000"/>
              </a:spcBef>
              <a:buFont typeface="+mj-lt"/>
              <a:buAutoNum type="arabicPeriod" startAt="8"/>
            </a:pPr>
            <a:r>
              <a:rPr lang="en-US" altLang="en-US" b="1" dirty="0" smtClean="0">
                <a:solidFill>
                  <a:srgbClr val="FFFFCC"/>
                </a:solidFill>
                <a:latin typeface="Calibri" panose="020F0502020204030204" pitchFamily="34" charset="0"/>
              </a:rPr>
              <a:t>The issue of fairness that “everyone should get the same test” was not relevant to Binet.</a:t>
            </a:r>
          </a:p>
          <a:p>
            <a:pPr eaLnBrk="1" hangingPunct="1">
              <a:spcBef>
                <a:spcPct val="50000"/>
              </a:spcBef>
              <a:buFont typeface="+mj-lt"/>
              <a:buAutoNum type="arabicPeriod" startAt="8"/>
            </a:pPr>
            <a:r>
              <a:rPr lang="en-US" altLang="en-US" b="1" dirty="0" smtClean="0">
                <a:solidFill>
                  <a:srgbClr val="FFFFCC"/>
                </a:solidFill>
                <a:latin typeface="Calibri" panose="020F0502020204030204" pitchFamily="34" charset="0"/>
              </a:rPr>
              <a:t> Binet rank ordered the items in order of difficulty and targeted items to the child’s ability. </a:t>
            </a:r>
          </a:p>
          <a:p>
            <a:pPr eaLnBrk="1" hangingPunct="1">
              <a:spcBef>
                <a:spcPct val="50000"/>
              </a:spcBef>
              <a:buFont typeface="+mj-lt"/>
              <a:buAutoNum type="arabicPeriod" startAt="8"/>
            </a:pPr>
            <a:r>
              <a:rPr lang="en-US" altLang="en-US" b="1" dirty="0" smtClean="0">
                <a:solidFill>
                  <a:srgbClr val="FFFFCC"/>
                </a:solidFill>
                <a:latin typeface="Calibri" panose="020F0502020204030204" pitchFamily="34" charset="0"/>
              </a:rPr>
              <a:t> The first “Adaptive Test” was born.</a:t>
            </a:r>
          </a:p>
          <a:p>
            <a:pPr marL="0" indent="0" eaLnBrk="1" hangingPunct="1">
              <a:spcBef>
                <a:spcPct val="50000"/>
              </a:spcBef>
            </a:pPr>
            <a:endParaRPr lang="en-US" altLang="en-US" b="1" dirty="0">
              <a:solidFill>
                <a:srgbClr val="FFFFCC"/>
              </a:solidFill>
              <a:latin typeface="Arial" panose="020B0604020202020204" pitchFamily="34" charset="0"/>
            </a:endParaRPr>
          </a:p>
        </p:txBody>
      </p:sp>
      <p:graphicFrame>
        <p:nvGraphicFramePr>
          <p:cNvPr id="17411"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17470" name="Equation" r:id="rId3" imgW="435285" imgH="677109" progId="Equation.DSMT4">
                  <p:embed/>
                </p:oleObj>
              </mc:Choice>
              <mc:Fallback>
                <p:oleObj name="Equation" r:id="rId3" imgW="435285" imgH="677109"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85800" y="228600"/>
            <a:ext cx="8001000" cy="1143000"/>
          </a:xfrm>
        </p:spPr>
        <p:txBody>
          <a:bodyPr/>
          <a:lstStyle/>
          <a:p>
            <a:pPr eaLnBrk="1" hangingPunct="1"/>
            <a:r>
              <a:rPr lang="en-US" altLang="en-US" sz="3200" b="1" dirty="0" smtClean="0">
                <a:solidFill>
                  <a:srgbClr val="FFFFCC"/>
                </a:solidFill>
                <a:latin typeface="Calibri" panose="020F0502020204030204" pitchFamily="34" charset="0"/>
              </a:rPr>
              <a:t>How Is IRT Used In Practice?</a:t>
            </a:r>
          </a:p>
        </p:txBody>
      </p:sp>
      <p:sp>
        <p:nvSpPr>
          <p:cNvPr id="194563" name="Rectangle 3"/>
          <p:cNvSpPr>
            <a:spLocks noGrp="1" noChangeArrowheads="1"/>
          </p:cNvSpPr>
          <p:nvPr>
            <p:ph type="body" idx="1"/>
          </p:nvPr>
        </p:nvSpPr>
        <p:spPr>
          <a:xfrm>
            <a:off x="457200" y="1524000"/>
            <a:ext cx="7772400" cy="3124200"/>
          </a:xfrm>
        </p:spPr>
        <p:txBody>
          <a:bodyPr/>
          <a:lstStyle/>
          <a:p>
            <a:pPr marL="457200" indent="-457200" eaLnBrk="1" hangingPunct="1">
              <a:spcBef>
                <a:spcPts val="1800"/>
              </a:spcBef>
            </a:pPr>
            <a:r>
              <a:rPr lang="en-US" altLang="en-US" sz="2400" b="1" dirty="0" smtClean="0">
                <a:solidFill>
                  <a:srgbClr val="FFFFCC"/>
                </a:solidFill>
                <a:latin typeface="Calibri" panose="020F0502020204030204" pitchFamily="34" charset="0"/>
              </a:rPr>
              <a:t>Test construction</a:t>
            </a:r>
          </a:p>
          <a:p>
            <a:pPr marL="457200" indent="-457200" eaLnBrk="1" hangingPunct="1">
              <a:spcBef>
                <a:spcPts val="1800"/>
              </a:spcBef>
            </a:pPr>
            <a:r>
              <a:rPr lang="en-US" altLang="en-US" sz="2400" b="1" dirty="0" smtClean="0">
                <a:solidFill>
                  <a:srgbClr val="FFFFCC"/>
                </a:solidFill>
                <a:latin typeface="Calibri" panose="020F0502020204030204" pitchFamily="34" charset="0"/>
              </a:rPr>
              <a:t>Equating of test forms</a:t>
            </a:r>
          </a:p>
          <a:p>
            <a:pPr marL="457200" indent="-457200" eaLnBrk="1" hangingPunct="1">
              <a:spcBef>
                <a:spcPts val="1800"/>
              </a:spcBef>
            </a:pPr>
            <a:r>
              <a:rPr lang="en-US" altLang="en-US" sz="2400" b="1" dirty="0" smtClean="0">
                <a:solidFill>
                  <a:srgbClr val="FFFFCC"/>
                </a:solidFill>
                <a:latin typeface="Calibri" panose="020F0502020204030204" pitchFamily="34" charset="0"/>
              </a:rPr>
              <a:t>Vertical scaling (for growth assessment)</a:t>
            </a:r>
          </a:p>
          <a:p>
            <a:pPr marL="457200" indent="-457200" eaLnBrk="1" hangingPunct="1">
              <a:spcBef>
                <a:spcPts val="1800"/>
              </a:spcBef>
            </a:pPr>
            <a:r>
              <a:rPr lang="en-US" altLang="en-US" sz="2400" b="1" dirty="0" smtClean="0">
                <a:solidFill>
                  <a:srgbClr val="FFFFCC"/>
                </a:solidFill>
                <a:latin typeface="Calibri" panose="020F0502020204030204" pitchFamily="34" charset="0"/>
              </a:rPr>
              <a:t>Detection of differential item functioning</a:t>
            </a:r>
          </a:p>
          <a:p>
            <a:pPr marL="457200" indent="-457200" eaLnBrk="1" hangingPunct="1">
              <a:spcBef>
                <a:spcPts val="1800"/>
              </a:spcBef>
            </a:pPr>
            <a:r>
              <a:rPr lang="en-US" altLang="en-US" sz="2400" b="1" dirty="0" smtClean="0">
                <a:solidFill>
                  <a:srgbClr val="FFFFCC"/>
                </a:solidFill>
                <a:latin typeface="Calibri" panose="020F0502020204030204" pitchFamily="34" charset="0"/>
              </a:rPr>
              <a:t>Adaptive testing</a:t>
            </a:r>
          </a:p>
        </p:txBody>
      </p:sp>
    </p:spTree>
    <p:extLst>
      <p:ext uri="{BB962C8B-B14F-4D97-AF65-F5344CB8AC3E}">
        <p14:creationId xmlns:p14="http://schemas.microsoft.com/office/powerpoint/2010/main" val="31577320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563">
                                            <p:txEl>
                                              <p:pRg st="0" end="0"/>
                                            </p:txEl>
                                          </p:spTgt>
                                        </p:tgtEl>
                                        <p:attrNameLst>
                                          <p:attrName>style.visibility</p:attrName>
                                        </p:attrNameLst>
                                      </p:cBhvr>
                                      <p:to>
                                        <p:strVal val="visible"/>
                                      </p:to>
                                    </p:set>
                                    <p:animEffect transition="in" filter="dissolve">
                                      <p:cBhvr>
                                        <p:cTn id="7" dur="500"/>
                                        <p:tgtEl>
                                          <p:spTgt spid="1945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4563">
                                            <p:txEl>
                                              <p:pRg st="1" end="1"/>
                                            </p:txEl>
                                          </p:spTgt>
                                        </p:tgtEl>
                                        <p:attrNameLst>
                                          <p:attrName>style.visibility</p:attrName>
                                        </p:attrNameLst>
                                      </p:cBhvr>
                                      <p:to>
                                        <p:strVal val="visible"/>
                                      </p:to>
                                    </p:set>
                                    <p:animEffect transition="in" filter="dissolve">
                                      <p:cBhvr>
                                        <p:cTn id="12" dur="500"/>
                                        <p:tgtEl>
                                          <p:spTgt spid="1945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4563">
                                            <p:txEl>
                                              <p:pRg st="2" end="2"/>
                                            </p:txEl>
                                          </p:spTgt>
                                        </p:tgtEl>
                                        <p:attrNameLst>
                                          <p:attrName>style.visibility</p:attrName>
                                        </p:attrNameLst>
                                      </p:cBhvr>
                                      <p:to>
                                        <p:strVal val="visible"/>
                                      </p:to>
                                    </p:set>
                                    <p:animEffect transition="in" filter="dissolve">
                                      <p:cBhvr>
                                        <p:cTn id="17" dur="500"/>
                                        <p:tgtEl>
                                          <p:spTgt spid="1945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4563">
                                            <p:txEl>
                                              <p:pRg st="3" end="3"/>
                                            </p:txEl>
                                          </p:spTgt>
                                        </p:tgtEl>
                                        <p:attrNameLst>
                                          <p:attrName>style.visibility</p:attrName>
                                        </p:attrNameLst>
                                      </p:cBhvr>
                                      <p:to>
                                        <p:strVal val="visible"/>
                                      </p:to>
                                    </p:set>
                                    <p:animEffect transition="in" filter="dissolve">
                                      <p:cBhvr>
                                        <p:cTn id="22" dur="500"/>
                                        <p:tgtEl>
                                          <p:spTgt spid="19456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94563">
                                            <p:txEl>
                                              <p:pRg st="4" end="4"/>
                                            </p:txEl>
                                          </p:spTgt>
                                        </p:tgtEl>
                                        <p:attrNameLst>
                                          <p:attrName>style.visibility</p:attrName>
                                        </p:attrNameLst>
                                      </p:cBhvr>
                                      <p:to>
                                        <p:strVal val="visible"/>
                                      </p:to>
                                    </p:set>
                                    <p:animEffect transition="in" filter="dissolve">
                                      <p:cBhvr>
                                        <p:cTn id="27" dur="500"/>
                                        <p:tgtEl>
                                          <p:spTgt spid="1945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Test Construction</a:t>
            </a:r>
          </a:p>
        </p:txBody>
      </p:sp>
      <p:sp>
        <p:nvSpPr>
          <p:cNvPr id="196611" name="Rectangle 3"/>
          <p:cNvSpPr>
            <a:spLocks noGrp="1" noChangeArrowheads="1"/>
          </p:cNvSpPr>
          <p:nvPr>
            <p:ph type="body" idx="1"/>
          </p:nvPr>
        </p:nvSpPr>
        <p:spPr>
          <a:xfrm>
            <a:off x="457200" y="1447800"/>
            <a:ext cx="7772400" cy="4572000"/>
          </a:xfrm>
        </p:spPr>
        <p:txBody>
          <a:bodyPr/>
          <a:lstStyle/>
          <a:p>
            <a:pPr marL="457200" indent="-457200" eaLnBrk="1" hangingPunct="1">
              <a:spcBef>
                <a:spcPts val="1800"/>
              </a:spcBef>
            </a:pPr>
            <a:r>
              <a:rPr lang="en-US" altLang="en-US" sz="2400" b="1" dirty="0" smtClean="0">
                <a:solidFill>
                  <a:srgbClr val="FFFFCC"/>
                </a:solidFill>
                <a:latin typeface="Calibri" panose="020F0502020204030204" pitchFamily="34" charset="0"/>
              </a:rPr>
              <a:t>Traditional approach: select items with p-values in the .2 - .8 range and as highly discriminating as possible </a:t>
            </a:r>
          </a:p>
          <a:p>
            <a:pPr marL="457200" indent="-457200" eaLnBrk="1" hangingPunct="1">
              <a:spcBef>
                <a:spcPts val="1800"/>
              </a:spcBef>
            </a:pPr>
            <a:r>
              <a:rPr lang="en-US" altLang="en-US" sz="2400" b="1" dirty="0" smtClean="0">
                <a:solidFill>
                  <a:srgbClr val="FFFFCC"/>
                </a:solidFill>
                <a:latin typeface="Calibri" panose="020F0502020204030204" pitchFamily="34" charset="0"/>
              </a:rPr>
              <a:t>We cannot, however, design a test that has the required reliability</a:t>
            </a:r>
            <a:r>
              <a:rPr lang="en-US" altLang="en-US" sz="2400" b="1" dirty="0">
                <a:solidFill>
                  <a:srgbClr val="FFFFCC"/>
                </a:solidFill>
                <a:latin typeface="Calibri" panose="020F0502020204030204" pitchFamily="34" charset="0"/>
              </a:rPr>
              <a:t>, </a:t>
            </a:r>
            <a:r>
              <a:rPr lang="en-US" altLang="en-US" sz="2400" b="1" dirty="0" smtClean="0">
                <a:solidFill>
                  <a:srgbClr val="FFFFCC"/>
                </a:solidFill>
                <a:latin typeface="Calibri" panose="020F0502020204030204" pitchFamily="34" charset="0"/>
              </a:rPr>
              <a:t>SEM, </a:t>
            </a:r>
            <a:r>
              <a:rPr lang="en-US" altLang="en-US" sz="2400" b="1" dirty="0">
                <a:solidFill>
                  <a:srgbClr val="FFFFCC"/>
                </a:solidFill>
                <a:latin typeface="Calibri" panose="020F0502020204030204" pitchFamily="34" charset="0"/>
              </a:rPr>
              <a:t>and score </a:t>
            </a:r>
            <a:r>
              <a:rPr lang="en-US" altLang="en-US" sz="2400" b="1" dirty="0" smtClean="0">
                <a:solidFill>
                  <a:srgbClr val="FFFFCC"/>
                </a:solidFill>
                <a:latin typeface="Calibri" panose="020F0502020204030204" pitchFamily="34" charset="0"/>
              </a:rPr>
              <a:t>distribution. </a:t>
            </a:r>
          </a:p>
          <a:p>
            <a:pPr marL="457200" indent="-457200" eaLnBrk="1" hangingPunct="1">
              <a:spcBef>
                <a:spcPts val="1800"/>
              </a:spcBef>
            </a:pPr>
            <a:r>
              <a:rPr lang="en-US" altLang="en-US" sz="2400" b="1" dirty="0" smtClean="0">
                <a:solidFill>
                  <a:srgbClr val="FFFFCC"/>
                </a:solidFill>
                <a:latin typeface="Calibri" panose="020F0502020204030204" pitchFamily="34" charset="0"/>
              </a:rPr>
              <a:t>We cannot design a test with pre-specified characteristics.</a:t>
            </a:r>
            <a:endParaRPr lang="en-US" altLang="en-US" sz="2400" dirty="0">
              <a:solidFill>
                <a:srgbClr val="FFFFCC"/>
              </a:solidFill>
            </a:endParaRPr>
          </a:p>
          <a:p>
            <a:pPr eaLnBrk="1" hangingPunct="1"/>
            <a:endParaRPr lang="en-US" altLang="en-US" dirty="0" smtClean="0">
              <a:solidFill>
                <a:srgbClr val="FFFF66"/>
              </a:solidFill>
            </a:endParaRPr>
          </a:p>
        </p:txBody>
      </p:sp>
    </p:spTree>
    <p:extLst>
      <p:ext uri="{BB962C8B-B14F-4D97-AF65-F5344CB8AC3E}">
        <p14:creationId xmlns:p14="http://schemas.microsoft.com/office/powerpoint/2010/main" val="1515852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6611">
                                            <p:txEl>
                                              <p:pRg st="0" end="0"/>
                                            </p:txEl>
                                          </p:spTgt>
                                        </p:tgtEl>
                                        <p:attrNameLst>
                                          <p:attrName>style.visibility</p:attrName>
                                        </p:attrNameLst>
                                      </p:cBhvr>
                                      <p:to>
                                        <p:strVal val="visible"/>
                                      </p:to>
                                    </p:set>
                                    <p:animEffect transition="in" filter="dissolve">
                                      <p:cBhvr>
                                        <p:cTn id="7" dur="500"/>
                                        <p:tgtEl>
                                          <p:spTgt spid="1966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6611">
                                            <p:txEl>
                                              <p:pRg st="1" end="1"/>
                                            </p:txEl>
                                          </p:spTgt>
                                        </p:tgtEl>
                                        <p:attrNameLst>
                                          <p:attrName>style.visibility</p:attrName>
                                        </p:attrNameLst>
                                      </p:cBhvr>
                                      <p:to>
                                        <p:strVal val="visible"/>
                                      </p:to>
                                    </p:set>
                                    <p:animEffect transition="in" filter="dissolve">
                                      <p:cBhvr>
                                        <p:cTn id="12" dur="500"/>
                                        <p:tgtEl>
                                          <p:spTgt spid="1966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6611">
                                            <p:txEl>
                                              <p:pRg st="2" end="2"/>
                                            </p:txEl>
                                          </p:spTgt>
                                        </p:tgtEl>
                                        <p:attrNameLst>
                                          <p:attrName>style.visibility</p:attrName>
                                        </p:attrNameLst>
                                      </p:cBhvr>
                                      <p:to>
                                        <p:strVal val="visible"/>
                                      </p:to>
                                    </p:set>
                                    <p:animEffect transition="in" filter="dissolve">
                                      <p:cBhvr>
                                        <p:cTn id="17" dur="500"/>
                                        <p:tgtEl>
                                          <p:spTgt spid="1966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1"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Test Construction (cont.)</a:t>
            </a:r>
          </a:p>
        </p:txBody>
      </p:sp>
      <mc:AlternateContent xmlns:mc="http://schemas.openxmlformats.org/markup-compatibility/2006" xmlns:a14="http://schemas.microsoft.com/office/drawing/2010/main">
        <mc:Choice Requires="a14">
          <p:sp>
            <p:nvSpPr>
              <p:cNvPr id="202755" name="Rectangle 3"/>
              <p:cNvSpPr>
                <a:spLocks noGrp="1" noChangeArrowheads="1"/>
              </p:cNvSpPr>
              <p:nvPr>
                <p:ph type="body" idx="1"/>
              </p:nvPr>
            </p:nvSpPr>
            <p:spPr>
              <a:xfrm>
                <a:off x="533400" y="1524000"/>
                <a:ext cx="8382000" cy="4114800"/>
              </a:xfrm>
            </p:spPr>
            <p:txBody>
              <a:bodyPr/>
              <a:lstStyle/>
              <a:p>
                <a:pPr marL="457200" indent="-457200" eaLnBrk="1" hangingPunct="1">
                  <a:spcBef>
                    <a:spcPts val="1800"/>
                  </a:spcBef>
                </a:pPr>
                <a:r>
                  <a:rPr lang="en-US" altLang="en-US" sz="2400" b="1" dirty="0" smtClean="0">
                    <a:solidFill>
                      <a:srgbClr val="FFFFCC"/>
                    </a:solidFill>
                    <a:latin typeface="Calibri" panose="020F0502020204030204" pitchFamily="34" charset="0"/>
                  </a:rPr>
                  <a:t>IRT approach:  INFORMATION FUNCTIONS</a:t>
                </a:r>
              </a:p>
              <a:p>
                <a:pPr marL="457200" indent="-457200" eaLnBrk="1" hangingPunct="1">
                  <a:spcBef>
                    <a:spcPts val="1800"/>
                  </a:spcBef>
                </a:pPr>
                <a:r>
                  <a:rPr lang="en-US" altLang="en-US" sz="2400" b="1" dirty="0">
                    <a:solidFill>
                      <a:srgbClr val="FFFFCC"/>
                    </a:solidFill>
                    <a:latin typeface="Calibri" panose="020F0502020204030204" pitchFamily="34" charset="0"/>
                  </a:rPr>
                  <a:t>The information provided by the test about an examinee with given ability </a:t>
                </a:r>
                <a14:m>
                  <m:oMath xmlns:m="http://schemas.openxmlformats.org/officeDocument/2006/math">
                    <m:r>
                      <a:rPr lang="el-GR" altLang="en-US" sz="2400" b="1" i="1" dirty="0">
                        <a:solidFill>
                          <a:srgbClr val="FFFFCC"/>
                        </a:solidFill>
                        <a:latin typeface="Cambria Math" panose="02040503050406030204" pitchFamily="18" charset="0"/>
                        <a:cs typeface="Times New Roman" panose="02020603050405020304" pitchFamily="18" charset="0"/>
                      </a:rPr>
                      <m:t>𝜽</m:t>
                    </m:r>
                  </m:oMath>
                </a14:m>
                <a:r>
                  <a:rPr lang="en-US" altLang="en-US" sz="2400" b="1" dirty="0">
                    <a:solidFill>
                      <a:srgbClr val="FFFFCC"/>
                    </a:solidFill>
                    <a:latin typeface="Calibri" panose="020F0502020204030204" pitchFamily="34" charset="0"/>
                    <a:cs typeface="Times New Roman" panose="02020603050405020304" pitchFamily="18" charset="0"/>
                  </a:rPr>
                  <a:t> </a:t>
                </a:r>
                <a:r>
                  <a:rPr lang="en-US" altLang="en-US" sz="2400" b="1" dirty="0">
                    <a:solidFill>
                      <a:srgbClr val="FFFFCC"/>
                    </a:solidFill>
                    <a:latin typeface="Calibri" panose="020F0502020204030204" pitchFamily="34" charset="0"/>
                  </a:rPr>
                  <a:t>is directly related to the Standard Error of </a:t>
                </a:r>
                <a:r>
                  <a:rPr lang="en-US" altLang="en-US" sz="2400" b="1" dirty="0" smtClean="0">
                    <a:solidFill>
                      <a:srgbClr val="FFFFCC"/>
                    </a:solidFill>
                    <a:latin typeface="Calibri" panose="020F0502020204030204" pitchFamily="34" charset="0"/>
                  </a:rPr>
                  <a:t>Measurement</a:t>
                </a:r>
              </a:p>
              <a:p>
                <a:pPr marL="457200" indent="-457200" eaLnBrk="1" hangingPunct="1">
                  <a:spcBef>
                    <a:spcPts val="1800"/>
                  </a:spcBef>
                </a:pPr>
                <a:r>
                  <a:rPr lang="en-US" altLang="en-US" sz="2400" b="1" dirty="0">
                    <a:solidFill>
                      <a:srgbClr val="FFFFCC"/>
                    </a:solidFill>
                    <a:latin typeface="Calibri" panose="020F0502020204030204" pitchFamily="34" charset="0"/>
                    <a:cs typeface="Times New Roman" panose="02020603050405020304" pitchFamily="18" charset="0"/>
                  </a:rPr>
                  <a:t>We CAN assemble a test that has the characteristics we want, impossible to accomplish this in a classical framework</a:t>
                </a:r>
              </a:p>
              <a:p>
                <a:pPr marL="0" indent="0" eaLnBrk="1" hangingPunct="1">
                  <a:buNone/>
                </a:pPr>
                <a:endParaRPr lang="en-US" altLang="en-US" sz="2800" i="1" dirty="0">
                  <a:latin typeface="Calibri" panose="020F0502020204030204" pitchFamily="34" charset="0"/>
                  <a:cs typeface="Times New Roman" panose="02020603050405020304" pitchFamily="18" charset="0"/>
                </a:endParaRPr>
              </a:p>
              <a:p>
                <a:pPr eaLnBrk="1" hangingPunct="1"/>
                <a:endParaRPr lang="en-US" altLang="en-US" sz="2800" b="1" dirty="0" smtClean="0">
                  <a:solidFill>
                    <a:srgbClr val="FFFF99"/>
                  </a:solidFill>
                  <a:latin typeface="Calibri" panose="020F0502020204030204" pitchFamily="34" charset="0"/>
                  <a:cs typeface="Times New Roman" panose="02020603050405020304" pitchFamily="18" charset="0"/>
                </a:endParaRPr>
              </a:p>
            </p:txBody>
          </p:sp>
        </mc:Choice>
        <mc:Fallback xmlns="">
          <p:sp>
            <p:nvSpPr>
              <p:cNvPr id="202755" name="Rectangle 3"/>
              <p:cNvSpPr>
                <a:spLocks noGrp="1" noRot="1" noChangeAspect="1" noMove="1" noResize="1" noEditPoints="1" noAdjustHandles="1" noChangeArrowheads="1" noChangeShapeType="1" noTextEdit="1"/>
              </p:cNvSpPr>
              <p:nvPr>
                <p:ph type="body" idx="1"/>
              </p:nvPr>
            </p:nvSpPr>
            <p:spPr>
              <a:xfrm>
                <a:off x="533400" y="1524000"/>
                <a:ext cx="8382000" cy="4114800"/>
              </a:xfrm>
              <a:blipFill rotWithShape="1">
                <a:blip r:embed="rId2"/>
                <a:stretch>
                  <a:fillRect l="-1164" t="-1333"/>
                </a:stretch>
              </a:blipFill>
            </p:spPr>
            <p:txBody>
              <a:bodyPr/>
              <a:lstStyle/>
              <a:p>
                <a:r>
                  <a:rPr lang="en-US">
                    <a:noFill/>
                  </a:rPr>
                  <a:t> </a:t>
                </a:r>
              </a:p>
            </p:txBody>
          </p:sp>
        </mc:Fallback>
      </mc:AlternateContent>
    </p:spTree>
    <p:extLst>
      <p:ext uri="{BB962C8B-B14F-4D97-AF65-F5344CB8AC3E}">
        <p14:creationId xmlns:p14="http://schemas.microsoft.com/office/powerpoint/2010/main" val="25852773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228600"/>
            <a:ext cx="7772400" cy="1143000"/>
          </a:xfrm>
        </p:spPr>
        <p:txBody>
          <a:bodyPr/>
          <a:lstStyle/>
          <a:p>
            <a:pPr eaLnBrk="1" hangingPunct="1"/>
            <a:r>
              <a:rPr lang="en-US" altLang="en-US" sz="3200" b="1" dirty="0" smtClean="0">
                <a:solidFill>
                  <a:srgbClr val="FFFFCC"/>
                </a:solidFill>
                <a:latin typeface="Calibri" panose="020F0502020204030204" pitchFamily="34" charset="0"/>
              </a:rPr>
              <a:t>Test Construction (cont.)</a:t>
            </a:r>
          </a:p>
        </p:txBody>
      </p:sp>
      <p:sp>
        <p:nvSpPr>
          <p:cNvPr id="197635" name="Rectangle 3"/>
          <p:cNvSpPr>
            <a:spLocks noGrp="1" noChangeArrowheads="1"/>
          </p:cNvSpPr>
          <p:nvPr>
            <p:ph type="body" idx="1"/>
          </p:nvPr>
        </p:nvSpPr>
        <p:spPr>
          <a:xfrm>
            <a:off x="457200" y="1447800"/>
            <a:ext cx="8229600" cy="2971800"/>
          </a:xfrm>
        </p:spPr>
        <p:txBody>
          <a:bodyPr/>
          <a:lstStyle/>
          <a:p>
            <a:pPr marL="457200" indent="-457200" eaLnBrk="1" hangingPunct="1">
              <a:spcBef>
                <a:spcPts val="1800"/>
              </a:spcBef>
            </a:pPr>
            <a:r>
              <a:rPr lang="en-US" altLang="en-US" sz="2400" b="1" dirty="0" smtClean="0">
                <a:solidFill>
                  <a:srgbClr val="FFFFCC"/>
                </a:solidFill>
                <a:latin typeface="Calibri" panose="020F0502020204030204" pitchFamily="34" charset="0"/>
              </a:rPr>
              <a:t>The TEST INFORMATION FUNCTION specifies the information provided by the test across the </a:t>
            </a:r>
            <a:r>
              <a:rPr lang="el-GR" altLang="en-US" sz="2400" b="1" i="1" dirty="0" smtClean="0">
                <a:solidFill>
                  <a:srgbClr val="FFFFCC"/>
                </a:solidFill>
                <a:latin typeface="Calibri" panose="020F0502020204030204" pitchFamily="34" charset="0"/>
                <a:cs typeface="Times New Roman" panose="02020603050405020304" pitchFamily="18" charset="0"/>
              </a:rPr>
              <a:t>θ</a:t>
            </a:r>
            <a:r>
              <a:rPr lang="en-US" altLang="en-US" sz="2400" b="1" i="1" dirty="0" smtClean="0">
                <a:solidFill>
                  <a:srgbClr val="FFFFCC"/>
                </a:solidFill>
                <a:latin typeface="Calibri" panose="020F0502020204030204" pitchFamily="34" charset="0"/>
                <a:cs typeface="Times New Roman" panose="02020603050405020304" pitchFamily="18" charset="0"/>
              </a:rPr>
              <a:t> </a:t>
            </a:r>
            <a:r>
              <a:rPr lang="en-US" altLang="en-US" sz="2400" b="1" dirty="0" smtClean="0">
                <a:solidFill>
                  <a:srgbClr val="FFFFCC"/>
                </a:solidFill>
                <a:latin typeface="Calibri" panose="020F0502020204030204" pitchFamily="34" charset="0"/>
                <a:cs typeface="Times New Roman" panose="02020603050405020304" pitchFamily="18" charset="0"/>
              </a:rPr>
              <a:t>range</a:t>
            </a:r>
            <a:endParaRPr lang="en-US" altLang="en-US" sz="2400" b="1" dirty="0">
              <a:solidFill>
                <a:srgbClr val="FFFFCC"/>
              </a:solidFill>
              <a:latin typeface="Calibri" panose="020F0502020204030204" pitchFamily="34" charset="0"/>
              <a:cs typeface="Times New Roman" panose="02020603050405020304" pitchFamily="18" charset="0"/>
            </a:endParaRPr>
          </a:p>
          <a:p>
            <a:pPr marL="457200" indent="-457200" eaLnBrk="1" hangingPunct="1">
              <a:spcBef>
                <a:spcPts val="1800"/>
              </a:spcBef>
            </a:pPr>
            <a:r>
              <a:rPr lang="en-US" altLang="en-US" sz="2400" b="1" dirty="0">
                <a:solidFill>
                  <a:srgbClr val="FFFFCC"/>
                </a:solidFill>
                <a:latin typeface="Calibri" panose="020F0502020204030204" pitchFamily="34" charset="0"/>
                <a:cs typeface="Times New Roman" panose="02020603050405020304" pitchFamily="18" charset="0"/>
              </a:rPr>
              <a:t>Test information is a sum </a:t>
            </a:r>
            <a:r>
              <a:rPr lang="en-US" altLang="en-US" sz="2400" b="1" dirty="0" smtClean="0">
                <a:solidFill>
                  <a:srgbClr val="FFFFCC"/>
                </a:solidFill>
                <a:latin typeface="Calibri" panose="020F0502020204030204" pitchFamily="34" charset="0"/>
                <a:cs typeface="Times New Roman" panose="02020603050405020304" pitchFamily="18" charset="0"/>
              </a:rPr>
              <a:t>of the information provided by each item</a:t>
            </a:r>
          </a:p>
          <a:p>
            <a:pPr marL="457200" indent="-457200" eaLnBrk="1" hangingPunct="1">
              <a:spcBef>
                <a:spcPts val="1800"/>
              </a:spcBef>
            </a:pPr>
            <a:r>
              <a:rPr lang="en-US" altLang="en-US" sz="2400" b="1" dirty="0" smtClean="0">
                <a:solidFill>
                  <a:srgbClr val="FFFFCC"/>
                </a:solidFill>
                <a:latin typeface="Calibri" panose="020F0502020204030204" pitchFamily="34" charset="0"/>
                <a:cs typeface="Times New Roman" panose="02020603050405020304" pitchFamily="18" charset="0"/>
              </a:rPr>
              <a:t>Because of this property, we can combine items to obtain a pre-specified test information</a:t>
            </a:r>
          </a:p>
        </p:txBody>
      </p:sp>
    </p:spTree>
    <p:extLst>
      <p:ext uri="{BB962C8B-B14F-4D97-AF65-F5344CB8AC3E}">
        <p14:creationId xmlns:p14="http://schemas.microsoft.com/office/powerpoint/2010/main" val="25479674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animEffect transition="in" filter="dissolve">
                                      <p:cBhvr>
                                        <p:cTn id="7" dur="500"/>
                                        <p:tgtEl>
                                          <p:spTgt spid="1976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7635">
                                            <p:txEl>
                                              <p:pRg st="1" end="1"/>
                                            </p:txEl>
                                          </p:spTgt>
                                        </p:tgtEl>
                                        <p:attrNameLst>
                                          <p:attrName>style.visibility</p:attrName>
                                        </p:attrNameLst>
                                      </p:cBhvr>
                                      <p:to>
                                        <p:strVal val="visible"/>
                                      </p:to>
                                    </p:set>
                                    <p:animEffect transition="in" filter="dissolve">
                                      <p:cBhvr>
                                        <p:cTn id="12" dur="500"/>
                                        <p:tgtEl>
                                          <p:spTgt spid="1976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7635">
                                            <p:txEl>
                                              <p:pRg st="2" end="2"/>
                                            </p:txEl>
                                          </p:spTgt>
                                        </p:tgtEl>
                                        <p:attrNameLst>
                                          <p:attrName>style.visibility</p:attrName>
                                        </p:attrNameLst>
                                      </p:cBhvr>
                                      <p:to>
                                        <p:strVal val="visible"/>
                                      </p:to>
                                    </p:set>
                                    <p:animEffect transition="in" filter="dissolve">
                                      <p:cBhvr>
                                        <p:cTn id="17" dur="500"/>
                                        <p:tgtEl>
                                          <p:spTgt spid="1976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Test Construction (cont.)</a:t>
            </a:r>
          </a:p>
        </p:txBody>
      </p:sp>
      <p:sp>
        <p:nvSpPr>
          <p:cNvPr id="214019" name="Rectangle 3"/>
          <p:cNvSpPr>
            <a:spLocks noGrp="1" noChangeArrowheads="1"/>
          </p:cNvSpPr>
          <p:nvPr>
            <p:ph type="body" idx="1"/>
          </p:nvPr>
        </p:nvSpPr>
        <p:spPr>
          <a:xfrm>
            <a:off x="457200" y="1447800"/>
            <a:ext cx="8077200" cy="4724400"/>
          </a:xfrm>
        </p:spPr>
        <p:txBody>
          <a:bodyPr/>
          <a:lstStyle/>
          <a:p>
            <a:pPr marL="457200" indent="-457200" eaLnBrk="1" hangingPunct="1">
              <a:spcBef>
                <a:spcPts val="1800"/>
              </a:spcBef>
            </a:pPr>
            <a:r>
              <a:rPr lang="en-US" altLang="en-US" sz="2400" b="1" dirty="0" smtClean="0">
                <a:solidFill>
                  <a:srgbClr val="FFFFCC"/>
                </a:solidFill>
                <a:latin typeface="Calibri" panose="020F0502020204030204" pitchFamily="34" charset="0"/>
                <a:cs typeface="Times New Roman" panose="02020603050405020304" pitchFamily="18" charset="0"/>
              </a:rPr>
              <a:t>Items can be selected to maximize information in desired </a:t>
            </a:r>
            <a:r>
              <a:rPr lang="el-GR" altLang="en-US" sz="2400" b="1" i="1" dirty="0" smtClean="0">
                <a:solidFill>
                  <a:srgbClr val="FFFFCC"/>
                </a:solidFill>
                <a:latin typeface="Calibri" panose="020F0502020204030204" pitchFamily="34" charset="0"/>
                <a:cs typeface="Times New Roman" panose="02020603050405020304" pitchFamily="18" charset="0"/>
              </a:rPr>
              <a:t>θ</a:t>
            </a:r>
            <a:r>
              <a:rPr lang="en-US" altLang="en-US" sz="2400" b="1" i="1" dirty="0" smtClean="0">
                <a:solidFill>
                  <a:srgbClr val="FFFFCC"/>
                </a:solidFill>
                <a:latin typeface="Calibri" panose="020F0502020204030204" pitchFamily="34" charset="0"/>
                <a:cs typeface="Times New Roman" panose="02020603050405020304" pitchFamily="18" charset="0"/>
              </a:rPr>
              <a:t> </a:t>
            </a:r>
            <a:r>
              <a:rPr lang="en-US" altLang="en-US" sz="2400" b="1" dirty="0" smtClean="0">
                <a:solidFill>
                  <a:srgbClr val="FFFFCC"/>
                </a:solidFill>
                <a:latin typeface="Calibri" panose="020F0502020204030204" pitchFamily="34" charset="0"/>
                <a:cs typeface="Times New Roman" panose="02020603050405020304" pitchFamily="18" charset="0"/>
              </a:rPr>
              <a:t>regions depending on test purpose</a:t>
            </a:r>
          </a:p>
          <a:p>
            <a:pPr marL="457200" indent="-457200" eaLnBrk="1" hangingPunct="1">
              <a:spcBef>
                <a:spcPts val="1800"/>
              </a:spcBef>
            </a:pPr>
            <a:r>
              <a:rPr lang="en-US" altLang="en-US" sz="2400" b="1" dirty="0">
                <a:solidFill>
                  <a:srgbClr val="FFFFCC"/>
                </a:solidFill>
                <a:latin typeface="Calibri" panose="020F0502020204030204" pitchFamily="34" charset="0"/>
                <a:cs typeface="Times New Roman" panose="02020603050405020304" pitchFamily="18" charset="0"/>
              </a:rPr>
              <a:t>Test can be constructed of minimal length to keep standard errors below a specified maximum</a:t>
            </a:r>
            <a:endParaRPr lang="el-GR" altLang="en-US" sz="2400" b="1" dirty="0">
              <a:solidFill>
                <a:srgbClr val="FFFFCC"/>
              </a:solidFill>
              <a:latin typeface="Calibri" panose="020F0502020204030204" pitchFamily="34" charset="0"/>
              <a:cs typeface="Times New Roman" panose="02020603050405020304" pitchFamily="18" charset="0"/>
            </a:endParaRPr>
          </a:p>
          <a:p>
            <a:pPr marL="457200" indent="-457200" eaLnBrk="1" hangingPunct="1">
              <a:spcBef>
                <a:spcPts val="1800"/>
              </a:spcBef>
            </a:pPr>
            <a:r>
              <a:rPr lang="en-US" altLang="en-US" sz="2400" b="1" dirty="0" smtClean="0">
                <a:solidFill>
                  <a:srgbClr val="FFFFCC"/>
                </a:solidFill>
                <a:latin typeface="Calibri" panose="020F0502020204030204" pitchFamily="34" charset="0"/>
                <a:cs typeface="Times New Roman" panose="02020603050405020304" pitchFamily="18" charset="0"/>
              </a:rPr>
              <a:t>By selecting items that have optimal properties, we can create a shorter test that have the same degree of precision as a longer test </a:t>
            </a:r>
          </a:p>
          <a:p>
            <a:pPr eaLnBrk="1" hangingPunct="1"/>
            <a:endParaRPr lang="en-US" altLang="en-US" dirty="0" smtClean="0">
              <a:solidFill>
                <a:srgbClr val="FFFF66"/>
              </a:solidFill>
              <a:cs typeface="Times New Roman" panose="02020603050405020304" pitchFamily="18" charset="0"/>
            </a:endParaRPr>
          </a:p>
        </p:txBody>
      </p:sp>
      <p:sp>
        <p:nvSpPr>
          <p:cNvPr id="214020" name="Rectangle 4"/>
          <p:cNvSpPr>
            <a:spLocks noChangeArrowheads="1"/>
          </p:cNvSpPr>
          <p:nvPr/>
        </p:nvSpPr>
        <p:spPr bwMode="auto">
          <a:xfrm>
            <a:off x="533400" y="3429000"/>
            <a:ext cx="8229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spcBef>
                <a:spcPct val="20000"/>
              </a:spcBef>
              <a:buFontTx/>
              <a:buChar char="•"/>
            </a:pPr>
            <a:endParaRPr lang="el-GR" altLang="en-US" sz="3200" b="0" dirty="0">
              <a:cs typeface="Times New Roman" panose="02020603050405020304" pitchFamily="18" charset="0"/>
            </a:endParaRPr>
          </a:p>
        </p:txBody>
      </p:sp>
    </p:spTree>
    <p:extLst>
      <p:ext uri="{BB962C8B-B14F-4D97-AF65-F5344CB8AC3E}">
        <p14:creationId xmlns:p14="http://schemas.microsoft.com/office/powerpoint/2010/main" val="34879959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533400" y="152400"/>
            <a:ext cx="8229600" cy="1143000"/>
          </a:xfrm>
        </p:spPr>
        <p:txBody>
          <a:bodyPr/>
          <a:lstStyle/>
          <a:p>
            <a:pPr eaLnBrk="1" hangingPunct="1"/>
            <a:r>
              <a:rPr lang="en-US" altLang="en-US" sz="3200" b="1" dirty="0" smtClean="0">
                <a:solidFill>
                  <a:srgbClr val="FFFFCC"/>
                </a:solidFill>
                <a:latin typeface="Calibri" panose="020F0502020204030204" pitchFamily="34" charset="0"/>
              </a:rPr>
              <a:t>Item Information Functions</a:t>
            </a:r>
          </a:p>
        </p:txBody>
      </p:sp>
      <p:sp>
        <p:nvSpPr>
          <p:cNvPr id="201731" name="Rectangle 3"/>
          <p:cNvSpPr>
            <a:spLocks noGrp="1" noChangeArrowheads="1"/>
          </p:cNvSpPr>
          <p:nvPr>
            <p:ph type="body" idx="1"/>
          </p:nvPr>
        </p:nvSpPr>
        <p:spPr>
          <a:xfrm>
            <a:off x="457200" y="1447800"/>
            <a:ext cx="7924800" cy="3962400"/>
          </a:xfrm>
        </p:spPr>
        <p:txBody>
          <a:bodyPr/>
          <a:lstStyle/>
          <a:p>
            <a:pPr marL="457200" indent="-457200" eaLnBrk="1" hangingPunct="1">
              <a:spcBef>
                <a:spcPts val="1800"/>
              </a:spcBef>
            </a:pPr>
            <a:r>
              <a:rPr lang="en-US" altLang="en-US" sz="2400" b="1" dirty="0" smtClean="0">
                <a:solidFill>
                  <a:srgbClr val="FFFFCC"/>
                </a:solidFill>
                <a:latin typeface="Calibri" panose="020F0502020204030204" pitchFamily="34" charset="0"/>
              </a:rPr>
              <a:t>Bell-shaped</a:t>
            </a:r>
          </a:p>
          <a:p>
            <a:pPr marL="457200" indent="-457200" eaLnBrk="1" hangingPunct="1">
              <a:spcBef>
                <a:spcPts val="1800"/>
              </a:spcBef>
            </a:pPr>
            <a:r>
              <a:rPr lang="en-US" altLang="en-US" sz="2400" b="1" dirty="0">
                <a:solidFill>
                  <a:srgbClr val="FFFFCC"/>
                </a:solidFill>
                <a:latin typeface="Calibri" panose="020F0502020204030204" pitchFamily="34" charset="0"/>
              </a:rPr>
              <a:t>Peak is at or near difficulty value </a:t>
            </a:r>
            <a:r>
              <a:rPr lang="en-US" altLang="en-US" sz="2400" b="1" i="1" dirty="0">
                <a:solidFill>
                  <a:srgbClr val="FFFFCC"/>
                </a:solidFill>
                <a:latin typeface="Calibri" panose="020F0502020204030204" pitchFamily="34" charset="0"/>
              </a:rPr>
              <a:t>b</a:t>
            </a:r>
            <a:r>
              <a:rPr lang="en-US" altLang="en-US" sz="2400" b="1" dirty="0">
                <a:solidFill>
                  <a:srgbClr val="FFFFCC"/>
                </a:solidFill>
                <a:latin typeface="Calibri" panose="020F0502020204030204" pitchFamily="34" charset="0"/>
              </a:rPr>
              <a:t>:</a:t>
            </a:r>
            <a:r>
              <a:rPr lang="en-US" altLang="en-US" sz="2400" b="1" i="1" dirty="0">
                <a:solidFill>
                  <a:srgbClr val="FFFFCC"/>
                </a:solidFill>
                <a:latin typeface="Calibri" panose="020F0502020204030204" pitchFamily="34" charset="0"/>
              </a:rPr>
              <a:t> </a:t>
            </a:r>
            <a:r>
              <a:rPr lang="en-US" altLang="en-US" sz="2400" b="1" dirty="0">
                <a:solidFill>
                  <a:srgbClr val="FFFFCC"/>
                </a:solidFill>
                <a:latin typeface="Calibri" panose="020F0502020204030204" pitchFamily="34" charset="0"/>
              </a:rPr>
              <a:t>item provides greatest information at </a:t>
            </a:r>
            <a:r>
              <a:rPr lang="el-GR" altLang="en-US" sz="2400" b="1" i="1" dirty="0">
                <a:solidFill>
                  <a:srgbClr val="FFFFCC"/>
                </a:solidFill>
                <a:latin typeface="Calibri" panose="020F0502020204030204" pitchFamily="34" charset="0"/>
                <a:cs typeface="Times New Roman" panose="02020603050405020304" pitchFamily="18" charset="0"/>
              </a:rPr>
              <a:t>θ</a:t>
            </a:r>
            <a:r>
              <a:rPr lang="en-US" altLang="en-US" sz="2400" b="1" dirty="0">
                <a:solidFill>
                  <a:srgbClr val="FFFFCC"/>
                </a:solidFill>
                <a:latin typeface="Calibri" panose="020F0502020204030204" pitchFamily="34" charset="0"/>
              </a:rPr>
              <a:t> values near </a:t>
            </a:r>
            <a:r>
              <a:rPr lang="en-US" altLang="en-US" sz="2400" b="1" i="1" dirty="0">
                <a:solidFill>
                  <a:srgbClr val="FFFFCC"/>
                </a:solidFill>
                <a:latin typeface="Calibri" panose="020F0502020204030204" pitchFamily="34" charset="0"/>
              </a:rPr>
              <a:t>b </a:t>
            </a:r>
            <a:endParaRPr lang="en-US" altLang="en-US" sz="2400" b="1" i="1" dirty="0" smtClean="0">
              <a:solidFill>
                <a:srgbClr val="FFFFCC"/>
              </a:solidFill>
              <a:latin typeface="Calibri" panose="020F0502020204030204" pitchFamily="34" charset="0"/>
            </a:endParaRPr>
          </a:p>
          <a:p>
            <a:pPr marL="457200" indent="-457200" eaLnBrk="1" hangingPunct="1">
              <a:spcBef>
                <a:spcPts val="1800"/>
              </a:spcBef>
            </a:pPr>
            <a:r>
              <a:rPr lang="en-US" altLang="en-US" sz="2400" b="1" dirty="0" smtClean="0">
                <a:solidFill>
                  <a:srgbClr val="FFFFCC"/>
                </a:solidFill>
                <a:latin typeface="Calibri" panose="020F0502020204030204" pitchFamily="34" charset="0"/>
              </a:rPr>
              <a:t>Height </a:t>
            </a:r>
            <a:r>
              <a:rPr lang="en-US" altLang="en-US" sz="2400" b="1" dirty="0">
                <a:solidFill>
                  <a:srgbClr val="FFFFCC"/>
                </a:solidFill>
                <a:latin typeface="Calibri" panose="020F0502020204030204" pitchFamily="34" charset="0"/>
              </a:rPr>
              <a:t>depends on discrimination; more discriminating items provide greater information over a narrow range around </a:t>
            </a:r>
            <a:r>
              <a:rPr lang="en-US" altLang="en-US" sz="2400" b="1" i="1" dirty="0" smtClean="0">
                <a:solidFill>
                  <a:srgbClr val="FFFFCC"/>
                </a:solidFill>
                <a:latin typeface="Calibri" panose="020F0502020204030204" pitchFamily="34" charset="0"/>
              </a:rPr>
              <a:t>b</a:t>
            </a:r>
          </a:p>
          <a:p>
            <a:pPr marL="457200" indent="-457200" eaLnBrk="1" hangingPunct="1">
              <a:spcBef>
                <a:spcPts val="1800"/>
              </a:spcBef>
            </a:pPr>
            <a:r>
              <a:rPr lang="en-US" altLang="en-US" sz="2400" b="1" dirty="0" smtClean="0">
                <a:solidFill>
                  <a:srgbClr val="FFFFCC"/>
                </a:solidFill>
                <a:latin typeface="Calibri" panose="020F0502020204030204" pitchFamily="34" charset="0"/>
              </a:rPr>
              <a:t>Items </a:t>
            </a:r>
            <a:r>
              <a:rPr lang="en-US" altLang="en-US" sz="2400" b="1" dirty="0">
                <a:solidFill>
                  <a:srgbClr val="FFFFCC"/>
                </a:solidFill>
                <a:latin typeface="Calibri" panose="020F0502020204030204" pitchFamily="34" charset="0"/>
              </a:rPr>
              <a:t>with low </a:t>
            </a:r>
            <a:r>
              <a:rPr lang="en-US" altLang="en-US" sz="2400" b="1" i="1" dirty="0">
                <a:solidFill>
                  <a:srgbClr val="FFFFCC"/>
                </a:solidFill>
                <a:latin typeface="Calibri" panose="020F0502020204030204" pitchFamily="34" charset="0"/>
              </a:rPr>
              <a:t>c </a:t>
            </a:r>
            <a:r>
              <a:rPr lang="en-US" altLang="en-US" sz="2400" b="1" dirty="0">
                <a:solidFill>
                  <a:srgbClr val="FFFFCC"/>
                </a:solidFill>
                <a:latin typeface="Calibri" panose="020F0502020204030204" pitchFamily="34" charset="0"/>
              </a:rPr>
              <a:t>provide most information</a:t>
            </a:r>
          </a:p>
          <a:p>
            <a:pPr marL="0" indent="0" eaLnBrk="1" hangingPunct="1">
              <a:buNone/>
            </a:pPr>
            <a:endParaRPr lang="en-US" altLang="en-US" sz="2800" i="1" dirty="0">
              <a:solidFill>
                <a:srgbClr val="FFFFCC"/>
              </a:solidFill>
            </a:endParaRPr>
          </a:p>
          <a:p>
            <a:pPr eaLnBrk="1" hangingPunct="1"/>
            <a:endParaRPr lang="en-US" altLang="en-US" sz="2800" i="1" dirty="0">
              <a:solidFill>
                <a:srgbClr val="FFFFCC"/>
              </a:solidFill>
            </a:endParaRPr>
          </a:p>
          <a:p>
            <a:pPr marL="0" indent="0" eaLnBrk="1" hangingPunct="1">
              <a:buNone/>
            </a:pPr>
            <a:endParaRPr lang="en-US" altLang="en-US" sz="2800" b="1" dirty="0" smtClean="0">
              <a:solidFill>
                <a:srgbClr val="FFFFCC"/>
              </a:solidFill>
              <a:latin typeface="Calibri" panose="020F0502020204030204" pitchFamily="34" charset="0"/>
            </a:endParaRPr>
          </a:p>
          <a:p>
            <a:pPr eaLnBrk="1" hangingPunct="1"/>
            <a:endParaRPr lang="en-US" altLang="en-US" sz="2800" b="1" dirty="0" smtClean="0">
              <a:solidFill>
                <a:srgbClr val="FFFF66"/>
              </a:solidFill>
              <a:latin typeface="Calibri" panose="020F0502020204030204" pitchFamily="34" charset="0"/>
            </a:endParaRPr>
          </a:p>
        </p:txBody>
      </p:sp>
      <p:sp>
        <p:nvSpPr>
          <p:cNvPr id="201732" name="Rectangle 4"/>
          <p:cNvSpPr>
            <a:spLocks noChangeArrowheads="1"/>
          </p:cNvSpPr>
          <p:nvPr/>
        </p:nvSpPr>
        <p:spPr bwMode="auto">
          <a:xfrm>
            <a:off x="762000" y="2743200"/>
            <a:ext cx="77724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lnSpc>
                <a:spcPct val="90000"/>
              </a:lnSpc>
              <a:spcBef>
                <a:spcPct val="20000"/>
              </a:spcBef>
              <a:buFontTx/>
              <a:buChar char="•"/>
            </a:pPr>
            <a:endParaRPr lang="en-US" altLang="en-US" sz="3200" b="0" i="1" dirty="0"/>
          </a:p>
        </p:txBody>
      </p:sp>
    </p:spTree>
    <p:extLst>
      <p:ext uri="{BB962C8B-B14F-4D97-AF65-F5344CB8AC3E}">
        <p14:creationId xmlns:p14="http://schemas.microsoft.com/office/powerpoint/2010/main" val="10581136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1731">
                                            <p:txEl>
                                              <p:pRg st="0" end="0"/>
                                            </p:txEl>
                                          </p:spTgt>
                                        </p:tgtEl>
                                        <p:attrNameLst>
                                          <p:attrName>style.visibility</p:attrName>
                                        </p:attrNameLst>
                                      </p:cBhvr>
                                      <p:to>
                                        <p:strVal val="visible"/>
                                      </p:to>
                                    </p:set>
                                    <p:animEffect transition="in" filter="dissolve">
                                      <p:cBhvr>
                                        <p:cTn id="7" dur="500"/>
                                        <p:tgtEl>
                                          <p:spTgt spid="2017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1731">
                                            <p:txEl>
                                              <p:pRg st="1" end="1"/>
                                            </p:txEl>
                                          </p:spTgt>
                                        </p:tgtEl>
                                        <p:attrNameLst>
                                          <p:attrName>style.visibility</p:attrName>
                                        </p:attrNameLst>
                                      </p:cBhvr>
                                      <p:to>
                                        <p:strVal val="visible"/>
                                      </p:to>
                                    </p:set>
                                    <p:animEffect transition="in" filter="dissolve">
                                      <p:cBhvr>
                                        <p:cTn id="12" dur="500"/>
                                        <p:tgtEl>
                                          <p:spTgt spid="2017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1731">
                                            <p:txEl>
                                              <p:pRg st="2" end="2"/>
                                            </p:txEl>
                                          </p:spTgt>
                                        </p:tgtEl>
                                        <p:attrNameLst>
                                          <p:attrName>style.visibility</p:attrName>
                                        </p:attrNameLst>
                                      </p:cBhvr>
                                      <p:to>
                                        <p:strVal val="visible"/>
                                      </p:to>
                                    </p:set>
                                    <p:animEffect transition="in" filter="dissolve">
                                      <p:cBhvr>
                                        <p:cTn id="17" dur="500"/>
                                        <p:tgtEl>
                                          <p:spTgt spid="2017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1731">
                                            <p:txEl>
                                              <p:pRg st="3" end="3"/>
                                            </p:txEl>
                                          </p:spTgt>
                                        </p:tgtEl>
                                        <p:attrNameLst>
                                          <p:attrName>style.visibility</p:attrName>
                                        </p:attrNameLst>
                                      </p:cBhvr>
                                      <p:to>
                                        <p:strVal val="visible"/>
                                      </p:to>
                                    </p:set>
                                    <p:animEffect transition="in" filter="dissolve">
                                      <p:cBhvr>
                                        <p:cTn id="22" dur="500"/>
                                        <p:tgtEl>
                                          <p:spTgt spid="20173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nodePh="1">
                                  <p:stCondLst>
                                    <p:cond delay="0"/>
                                  </p:stCondLst>
                                  <p:endCondLst>
                                    <p:cond evt="begin" delay="0">
                                      <p:tn val="25"/>
                                    </p:cond>
                                  </p:endCondLst>
                                  <p:childTnLst>
                                    <p:set>
                                      <p:cBhvr>
                                        <p:cTn id="26" dur="1" fill="hold">
                                          <p:stCondLst>
                                            <p:cond delay="0"/>
                                          </p:stCondLst>
                                        </p:cTn>
                                        <p:tgtEl>
                                          <p:spTgt spid="201732"/>
                                        </p:tgtEl>
                                        <p:attrNameLst>
                                          <p:attrName>style.visibility</p:attrName>
                                        </p:attrNameLst>
                                      </p:cBhvr>
                                      <p:to>
                                        <p:strVal val="visible"/>
                                      </p:to>
                                    </p:set>
                                    <p:animEffect transition="in" filter="dissolve">
                                      <p:cBhvr>
                                        <p:cTn id="27" dur="500"/>
                                        <p:tgtEl>
                                          <p:spTgt spid="201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1" grpId="0" build="p"/>
      <p:bldP spid="20173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Test And Item Information Functions</a:t>
            </a:r>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360319470"/>
              </p:ext>
            </p:extLst>
          </p:nvPr>
        </p:nvGraphicFramePr>
        <p:xfrm>
          <a:off x="1117600" y="1927225"/>
          <a:ext cx="6985000" cy="47609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996353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And what do we get for all this?</a:t>
            </a:r>
          </a:p>
        </p:txBody>
      </p:sp>
      <p:sp>
        <p:nvSpPr>
          <p:cNvPr id="159747" name="Rectangle 3"/>
          <p:cNvSpPr>
            <a:spLocks noGrp="1" noChangeArrowheads="1"/>
          </p:cNvSpPr>
          <p:nvPr>
            <p:ph type="body" idx="1"/>
          </p:nvPr>
        </p:nvSpPr>
        <p:spPr>
          <a:xfrm>
            <a:off x="457200" y="1524000"/>
            <a:ext cx="7772400" cy="4343400"/>
          </a:xfrm>
        </p:spPr>
        <p:txBody>
          <a:bodyPr/>
          <a:lstStyle/>
          <a:p>
            <a:pPr marL="457200" indent="-457200" eaLnBrk="1" hangingPunct="1">
              <a:lnSpc>
                <a:spcPct val="90000"/>
              </a:lnSpc>
              <a:spcBef>
                <a:spcPts val="1800"/>
              </a:spcBef>
            </a:pPr>
            <a:r>
              <a:rPr lang="en-US" altLang="en-US" sz="2800" b="1" dirty="0" smtClean="0">
                <a:solidFill>
                  <a:srgbClr val="FFFFCC"/>
                </a:solidFill>
                <a:latin typeface="Calibri" panose="020F0502020204030204" pitchFamily="34" charset="0"/>
              </a:rPr>
              <a:t>The proficiency level (ability) of an examinee is not tied to the specific items we administer</a:t>
            </a:r>
          </a:p>
          <a:p>
            <a:pPr marL="457200" indent="-457200" eaLnBrk="1" hangingPunct="1">
              <a:lnSpc>
                <a:spcPct val="90000"/>
              </a:lnSpc>
              <a:spcBef>
                <a:spcPts val="1800"/>
              </a:spcBef>
            </a:pPr>
            <a:r>
              <a:rPr lang="en-US" altLang="en-US" sz="2800" b="1" dirty="0">
                <a:solidFill>
                  <a:srgbClr val="FFFFCC"/>
                </a:solidFill>
                <a:latin typeface="Calibri" panose="020F0502020204030204" pitchFamily="34" charset="0"/>
              </a:rPr>
              <a:t>We </a:t>
            </a:r>
            <a:r>
              <a:rPr lang="en-US" altLang="en-US" sz="2800" b="1" dirty="0" smtClean="0">
                <a:solidFill>
                  <a:srgbClr val="FFFFCC"/>
                </a:solidFill>
                <a:latin typeface="Calibri" panose="020F0502020204030204" pitchFamily="34" charset="0"/>
              </a:rPr>
              <a:t>CAN </a:t>
            </a:r>
            <a:r>
              <a:rPr lang="en-US" altLang="en-US" sz="2800" b="1" dirty="0">
                <a:solidFill>
                  <a:srgbClr val="FFFFCC"/>
                </a:solidFill>
                <a:latin typeface="Calibri" panose="020F0502020204030204" pitchFamily="34" charset="0"/>
              </a:rPr>
              <a:t>compare the </a:t>
            </a:r>
            <a:r>
              <a:rPr lang="en-US" altLang="en-US" sz="2800" b="1" dirty="0" smtClean="0">
                <a:solidFill>
                  <a:srgbClr val="FFFFCC"/>
                </a:solidFill>
                <a:latin typeface="Calibri" panose="020F0502020204030204" pitchFamily="34" charset="0"/>
              </a:rPr>
              <a:t>ability scores </a:t>
            </a:r>
            <a:r>
              <a:rPr lang="en-US" altLang="en-US" sz="2800" b="1" dirty="0">
                <a:solidFill>
                  <a:srgbClr val="FFFFCC"/>
                </a:solidFill>
                <a:latin typeface="Calibri" panose="020F0502020204030204" pitchFamily="34" charset="0"/>
              </a:rPr>
              <a:t>of </a:t>
            </a:r>
            <a:r>
              <a:rPr lang="en-US" altLang="en-US" sz="2800" b="1" dirty="0" smtClean="0">
                <a:solidFill>
                  <a:srgbClr val="FFFFCC"/>
                </a:solidFill>
                <a:latin typeface="Calibri" panose="020F0502020204030204" pitchFamily="34" charset="0"/>
              </a:rPr>
              <a:t>examinees </a:t>
            </a:r>
            <a:r>
              <a:rPr lang="en-US" altLang="en-US" sz="2800" b="1" dirty="0">
                <a:solidFill>
                  <a:srgbClr val="FFFFCC"/>
                </a:solidFill>
                <a:latin typeface="Calibri" panose="020F0502020204030204" pitchFamily="34" charset="0"/>
              </a:rPr>
              <a:t>who have taken different </a:t>
            </a:r>
            <a:r>
              <a:rPr lang="en-US" altLang="en-US" sz="2800" b="1" dirty="0" smtClean="0">
                <a:solidFill>
                  <a:srgbClr val="FFFFCC"/>
                </a:solidFill>
                <a:latin typeface="Calibri" panose="020F0502020204030204" pitchFamily="34" charset="0"/>
              </a:rPr>
              <a:t>sets </a:t>
            </a:r>
            <a:r>
              <a:rPr lang="en-US" altLang="en-US" sz="2800" b="1" dirty="0">
                <a:solidFill>
                  <a:srgbClr val="FFFFCC"/>
                </a:solidFill>
                <a:latin typeface="Calibri" panose="020F0502020204030204" pitchFamily="34" charset="0"/>
              </a:rPr>
              <a:t>of test </a:t>
            </a:r>
            <a:r>
              <a:rPr lang="en-US" altLang="en-US" sz="2800" b="1" dirty="0" smtClean="0">
                <a:solidFill>
                  <a:srgbClr val="FFFFCC"/>
                </a:solidFill>
                <a:latin typeface="Calibri" panose="020F0502020204030204" pitchFamily="34" charset="0"/>
              </a:rPr>
              <a:t>items</a:t>
            </a:r>
          </a:p>
          <a:p>
            <a:pPr marL="457200" indent="-457200" eaLnBrk="1" hangingPunct="1">
              <a:lnSpc>
                <a:spcPct val="90000"/>
              </a:lnSpc>
              <a:spcBef>
                <a:spcPts val="1800"/>
              </a:spcBef>
            </a:pPr>
            <a:r>
              <a:rPr lang="en-US" altLang="en-US" sz="2800" b="1" dirty="0" smtClean="0">
                <a:solidFill>
                  <a:srgbClr val="FFFFCC"/>
                </a:solidFill>
                <a:latin typeface="Calibri" panose="020F0502020204030204" pitchFamily="34" charset="0"/>
              </a:rPr>
              <a:t>We can therefore match items to examinee’s ability level and measure ability more precisely with shorter tests</a:t>
            </a:r>
            <a:endParaRPr lang="en-US" altLang="en-US" dirty="0" smtClean="0">
              <a:solidFill>
                <a:srgbClr val="FFFFCC"/>
              </a:solidFill>
            </a:endParaRPr>
          </a:p>
          <a:p>
            <a:pPr eaLnBrk="1" hangingPunct="1">
              <a:lnSpc>
                <a:spcPct val="90000"/>
              </a:lnSpc>
            </a:pPr>
            <a:endParaRPr lang="en-US" altLang="en-US" dirty="0" smtClean="0">
              <a:solidFill>
                <a:srgbClr val="FFFF66"/>
              </a:solidFill>
            </a:endParaRPr>
          </a:p>
        </p:txBody>
      </p:sp>
    </p:spTree>
    <p:extLst>
      <p:ext uri="{BB962C8B-B14F-4D97-AF65-F5344CB8AC3E}">
        <p14:creationId xmlns:p14="http://schemas.microsoft.com/office/powerpoint/2010/main" val="26278488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animEffect transition="in" filter="dissolve">
                                      <p:cBhvr>
                                        <p:cTn id="7" dur="500"/>
                                        <p:tgtEl>
                                          <p:spTgt spid="159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9747">
                                            <p:txEl>
                                              <p:pRg st="1" end="1"/>
                                            </p:txEl>
                                          </p:spTgt>
                                        </p:tgtEl>
                                        <p:attrNameLst>
                                          <p:attrName>style.visibility</p:attrName>
                                        </p:attrNameLst>
                                      </p:cBhvr>
                                      <p:to>
                                        <p:strVal val="visible"/>
                                      </p:to>
                                    </p:set>
                                    <p:animEffect transition="in" filter="dissolve">
                                      <p:cBhvr>
                                        <p:cTn id="12" dur="500"/>
                                        <p:tgtEl>
                                          <p:spTgt spid="1597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9747">
                                            <p:txEl>
                                              <p:pRg st="2" end="2"/>
                                            </p:txEl>
                                          </p:spTgt>
                                        </p:tgtEl>
                                        <p:attrNameLst>
                                          <p:attrName>style.visibility</p:attrName>
                                        </p:attrNameLst>
                                      </p:cBhvr>
                                      <p:to>
                                        <p:strVal val="visible"/>
                                      </p:to>
                                    </p:set>
                                    <p:animEffect transition="in" filter="dissolve">
                                      <p:cBhvr>
                                        <p:cTn id="17" dur="500"/>
                                        <p:tgtEl>
                                          <p:spTgt spid="159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And what do we get for all this?</a:t>
            </a:r>
          </a:p>
        </p:txBody>
      </p:sp>
      <p:sp>
        <p:nvSpPr>
          <p:cNvPr id="159747" name="Rectangle 3"/>
          <p:cNvSpPr>
            <a:spLocks noGrp="1" noChangeArrowheads="1"/>
          </p:cNvSpPr>
          <p:nvPr>
            <p:ph type="body" idx="1"/>
          </p:nvPr>
        </p:nvSpPr>
        <p:spPr>
          <a:xfrm>
            <a:off x="457200" y="1447800"/>
            <a:ext cx="7772400" cy="3542980"/>
          </a:xfrm>
        </p:spPr>
        <p:txBody>
          <a:bodyPr/>
          <a:lstStyle/>
          <a:p>
            <a:pPr marL="457200" indent="-457200" eaLnBrk="1" hangingPunct="1">
              <a:lnSpc>
                <a:spcPct val="90000"/>
              </a:lnSpc>
            </a:pPr>
            <a:r>
              <a:rPr lang="en-US" altLang="en-US" sz="2800" b="1" dirty="0">
                <a:solidFill>
                  <a:srgbClr val="FFFFCC"/>
                </a:solidFill>
                <a:latin typeface="Calibri" panose="020F0502020204030204" pitchFamily="34" charset="0"/>
              </a:rPr>
              <a:t>We can create a bank of items by administering different items to different groups of examinees at different times</a:t>
            </a:r>
          </a:p>
          <a:p>
            <a:pPr marL="457200" indent="-457200" eaLnBrk="1" hangingPunct="1">
              <a:lnSpc>
                <a:spcPct val="90000"/>
              </a:lnSpc>
            </a:pPr>
            <a:r>
              <a:rPr lang="en-US" altLang="en-US" sz="2800" b="1" dirty="0" smtClean="0">
                <a:solidFill>
                  <a:srgbClr val="FFFFCC"/>
                </a:solidFill>
                <a:latin typeface="Calibri" panose="020F0502020204030204" pitchFamily="34" charset="0"/>
              </a:rPr>
              <a:t>This will allow us to administer comparable tests or individually tailored tests to examinees</a:t>
            </a:r>
          </a:p>
          <a:p>
            <a:pPr marL="457200" indent="-457200" eaLnBrk="1" hangingPunct="1">
              <a:lnSpc>
                <a:spcPct val="90000"/>
              </a:lnSpc>
            </a:pPr>
            <a:r>
              <a:rPr lang="en-US" altLang="en-US" sz="2800" b="1" dirty="0" smtClean="0">
                <a:solidFill>
                  <a:srgbClr val="FFFFCC"/>
                </a:solidFill>
                <a:latin typeface="Calibri" panose="020F0502020204030204" pitchFamily="34" charset="0"/>
              </a:rPr>
              <a:t>By administering different items to different individuals or groups we can improve test security and minimize cheating</a:t>
            </a:r>
          </a:p>
          <a:p>
            <a:pPr eaLnBrk="1" hangingPunct="1">
              <a:lnSpc>
                <a:spcPct val="90000"/>
              </a:lnSpc>
            </a:pPr>
            <a:endParaRPr lang="en-US" altLang="en-US" b="1" dirty="0">
              <a:solidFill>
                <a:srgbClr val="FFFFCC"/>
              </a:solidFill>
              <a:latin typeface="Calibri" panose="020F0502020204030204" pitchFamily="34" charset="0"/>
            </a:endParaRPr>
          </a:p>
          <a:p>
            <a:pPr marL="0" indent="0" eaLnBrk="1" hangingPunct="1">
              <a:lnSpc>
                <a:spcPct val="90000"/>
              </a:lnSpc>
              <a:buNone/>
            </a:pPr>
            <a:endParaRPr lang="en-US" altLang="en-US" dirty="0" smtClean="0">
              <a:solidFill>
                <a:srgbClr val="FFFFCC"/>
              </a:solidFill>
            </a:endParaRPr>
          </a:p>
          <a:p>
            <a:pPr eaLnBrk="1" hangingPunct="1">
              <a:lnSpc>
                <a:spcPct val="90000"/>
              </a:lnSpc>
            </a:pPr>
            <a:endParaRPr lang="en-US" altLang="en-US" dirty="0" smtClean="0">
              <a:solidFill>
                <a:srgbClr val="FFFF66"/>
              </a:solidFill>
            </a:endParaRPr>
          </a:p>
        </p:txBody>
      </p:sp>
    </p:spTree>
    <p:extLst>
      <p:ext uri="{BB962C8B-B14F-4D97-AF65-F5344CB8AC3E}">
        <p14:creationId xmlns:p14="http://schemas.microsoft.com/office/powerpoint/2010/main" val="2636075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animEffect transition="in" filter="dissolve">
                                      <p:cBhvr>
                                        <p:cTn id="7" dur="500"/>
                                        <p:tgtEl>
                                          <p:spTgt spid="159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9747">
                                            <p:txEl>
                                              <p:pRg st="1" end="1"/>
                                            </p:txEl>
                                          </p:spTgt>
                                        </p:tgtEl>
                                        <p:attrNameLst>
                                          <p:attrName>style.visibility</p:attrName>
                                        </p:attrNameLst>
                                      </p:cBhvr>
                                      <p:to>
                                        <p:strVal val="visible"/>
                                      </p:to>
                                    </p:set>
                                    <p:animEffect transition="in" filter="dissolve">
                                      <p:cBhvr>
                                        <p:cTn id="12" dur="500"/>
                                        <p:tgtEl>
                                          <p:spTgt spid="1597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9747">
                                            <p:txEl>
                                              <p:pRg st="2" end="2"/>
                                            </p:txEl>
                                          </p:spTgt>
                                        </p:tgtEl>
                                        <p:attrNameLst>
                                          <p:attrName>style.visibility</p:attrName>
                                        </p:attrNameLst>
                                      </p:cBhvr>
                                      <p:to>
                                        <p:strVal val="visible"/>
                                      </p:to>
                                    </p:set>
                                    <p:animEffect transition="in" filter="dissolve">
                                      <p:cBhvr>
                                        <p:cTn id="17" dur="500"/>
                                        <p:tgtEl>
                                          <p:spTgt spid="159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And what do we get for all this?</a:t>
            </a:r>
          </a:p>
        </p:txBody>
      </p:sp>
      <p:sp>
        <p:nvSpPr>
          <p:cNvPr id="159747" name="Rectangle 3"/>
          <p:cNvSpPr>
            <a:spLocks noGrp="1" noChangeArrowheads="1"/>
          </p:cNvSpPr>
          <p:nvPr>
            <p:ph type="body" idx="1"/>
          </p:nvPr>
        </p:nvSpPr>
        <p:spPr>
          <a:xfrm>
            <a:off x="457200" y="1447800"/>
            <a:ext cx="7772400" cy="3847780"/>
          </a:xfrm>
        </p:spPr>
        <p:txBody>
          <a:bodyPr/>
          <a:lstStyle/>
          <a:p>
            <a:pPr marL="457200" indent="-457200" eaLnBrk="1" hangingPunct="1">
              <a:lnSpc>
                <a:spcPct val="90000"/>
              </a:lnSpc>
            </a:pPr>
            <a:r>
              <a:rPr lang="en-US" altLang="en-US" sz="2800" b="1" dirty="0">
                <a:solidFill>
                  <a:srgbClr val="FFFFCC"/>
                </a:solidFill>
                <a:latin typeface="Calibri" panose="020F0502020204030204" pitchFamily="34" charset="0"/>
              </a:rPr>
              <a:t>We can </a:t>
            </a:r>
            <a:r>
              <a:rPr lang="en-US" altLang="en-US" sz="2800" b="1" dirty="0" smtClean="0">
                <a:solidFill>
                  <a:srgbClr val="FFFFCC"/>
                </a:solidFill>
                <a:latin typeface="Calibri" panose="020F0502020204030204" pitchFamily="34" charset="0"/>
              </a:rPr>
              <a:t>ensure the fairness of tests by making sure the test and test items are functioning in the same way across different groups</a:t>
            </a:r>
          </a:p>
          <a:p>
            <a:pPr marL="457200" indent="-457200" eaLnBrk="1" hangingPunct="1">
              <a:lnSpc>
                <a:spcPct val="90000"/>
              </a:lnSpc>
            </a:pPr>
            <a:r>
              <a:rPr lang="en-US" altLang="en-US" sz="2800" b="1" dirty="0" smtClean="0">
                <a:solidFill>
                  <a:srgbClr val="FFFFCC"/>
                </a:solidFill>
                <a:latin typeface="Calibri" panose="020F0502020204030204" pitchFamily="34" charset="0"/>
              </a:rPr>
              <a:t>For assessment of learning, we can give different SHORT tests made up of items that measure the entire domain of skills; otherwise such coverage will require a very long test, and be unmanageable.</a:t>
            </a:r>
            <a:endParaRPr lang="en-US" altLang="en-US" sz="2800" b="1" dirty="0">
              <a:solidFill>
                <a:srgbClr val="FFFFCC"/>
              </a:solidFill>
              <a:latin typeface="Calibri" panose="020F0502020204030204" pitchFamily="34" charset="0"/>
            </a:endParaRPr>
          </a:p>
          <a:p>
            <a:pPr marL="0" indent="0" eaLnBrk="1" hangingPunct="1">
              <a:lnSpc>
                <a:spcPct val="90000"/>
              </a:lnSpc>
              <a:buNone/>
            </a:pPr>
            <a:endParaRPr lang="en-US" altLang="en-US" sz="2800" dirty="0" smtClean="0">
              <a:solidFill>
                <a:srgbClr val="FFFFCC"/>
              </a:solidFill>
            </a:endParaRPr>
          </a:p>
          <a:p>
            <a:pPr marL="0" indent="0" eaLnBrk="1" hangingPunct="1">
              <a:lnSpc>
                <a:spcPct val="90000"/>
              </a:lnSpc>
              <a:buNone/>
            </a:pPr>
            <a:endParaRPr lang="en-US" altLang="en-US" dirty="0" smtClean="0">
              <a:solidFill>
                <a:srgbClr val="FFFF66"/>
              </a:solidFill>
            </a:endParaRPr>
          </a:p>
        </p:txBody>
      </p:sp>
    </p:spTree>
    <p:extLst>
      <p:ext uri="{BB962C8B-B14F-4D97-AF65-F5344CB8AC3E}">
        <p14:creationId xmlns:p14="http://schemas.microsoft.com/office/powerpoint/2010/main" val="137679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animEffect transition="in" filter="dissolve">
                                      <p:cBhvr>
                                        <p:cTn id="7" dur="500"/>
                                        <p:tgtEl>
                                          <p:spTgt spid="159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9747">
                                            <p:txEl>
                                              <p:pRg st="1" end="1"/>
                                            </p:txEl>
                                          </p:spTgt>
                                        </p:tgtEl>
                                        <p:attrNameLst>
                                          <p:attrName>style.visibility</p:attrName>
                                        </p:attrNameLst>
                                      </p:cBhvr>
                                      <p:to>
                                        <p:strVal val="visible"/>
                                      </p:to>
                                    </p:set>
                                    <p:animEffect transition="in" filter="dissolve">
                                      <p:cBhvr>
                                        <p:cTn id="12" dur="500"/>
                                        <p:tgtEl>
                                          <p:spTgt spid="1597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p:cNvSpPr>
            <a:spLocks noChangeArrowheads="1"/>
          </p:cNvSpPr>
          <p:nvPr/>
        </p:nvSpPr>
        <p:spPr bwMode="auto">
          <a:xfrm>
            <a:off x="457200" y="1447800"/>
            <a:ext cx="83058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ts val="1800"/>
              </a:spcBef>
              <a:buFont typeface="Arial" panose="020B0604020202020204" pitchFamily="34" charset="0"/>
              <a:buChar char="•"/>
            </a:pPr>
            <a:r>
              <a:rPr lang="en-US" altLang="en-US" b="1" dirty="0" smtClean="0">
                <a:solidFill>
                  <a:srgbClr val="FFFFCC"/>
                </a:solidFill>
                <a:latin typeface="Calibri" panose="020F0502020204030204" pitchFamily="34" charset="0"/>
              </a:rPr>
              <a:t>Adaptive testing was </a:t>
            </a:r>
            <a:r>
              <a:rPr lang="en-US" altLang="en-US" b="1" dirty="0">
                <a:solidFill>
                  <a:srgbClr val="FFFFCC"/>
                </a:solidFill>
                <a:latin typeface="Calibri" panose="020F0502020204030204" pitchFamily="34" charset="0"/>
              </a:rPr>
              <a:t>the primary mode of testing before the notion of group testing was introduced.</a:t>
            </a:r>
          </a:p>
          <a:p>
            <a:pPr eaLnBrk="1" hangingPunct="1">
              <a:spcBef>
                <a:spcPts val="1800"/>
              </a:spcBef>
              <a:buFont typeface="Arial" panose="020B0604020202020204" pitchFamily="34" charset="0"/>
              <a:buChar char="•"/>
            </a:pPr>
            <a:r>
              <a:rPr lang="en-US" altLang="en-US" b="1" dirty="0">
                <a:solidFill>
                  <a:srgbClr val="FFFFCC"/>
                </a:solidFill>
                <a:latin typeface="Calibri" panose="020F0502020204030204" pitchFamily="34" charset="0"/>
              </a:rPr>
              <a:t>With the advent of group testing, individualized (adaptive) testing went to the back burner. </a:t>
            </a:r>
          </a:p>
          <a:p>
            <a:pPr eaLnBrk="1" hangingPunct="1">
              <a:spcBef>
                <a:spcPts val="1800"/>
              </a:spcBef>
              <a:buFont typeface="Arial" panose="020B0604020202020204" pitchFamily="34" charset="0"/>
              <a:buChar char="•"/>
            </a:pPr>
            <a:r>
              <a:rPr lang="en-US" altLang="en-US" b="1" dirty="0" smtClean="0">
                <a:solidFill>
                  <a:srgbClr val="FFFFCC"/>
                </a:solidFill>
                <a:latin typeface="Calibri" panose="020F0502020204030204" pitchFamily="34" charset="0"/>
              </a:rPr>
              <a:t>Primarily because it was impossible </a:t>
            </a:r>
            <a:r>
              <a:rPr lang="en-US" altLang="en-US" b="1" dirty="0">
                <a:solidFill>
                  <a:srgbClr val="FFFFCC"/>
                </a:solidFill>
                <a:latin typeface="Calibri" panose="020F0502020204030204" pitchFamily="34" charset="0"/>
              </a:rPr>
              <a:t>to administer to large groups.</a:t>
            </a:r>
          </a:p>
          <a:p>
            <a:pPr eaLnBrk="1" hangingPunct="1">
              <a:spcBef>
                <a:spcPts val="1800"/>
              </a:spcBef>
              <a:buFont typeface="Arial" panose="020B0604020202020204" pitchFamily="34" charset="0"/>
              <a:buChar char="•"/>
            </a:pPr>
            <a:r>
              <a:rPr lang="en-US" altLang="en-US" b="1" dirty="0">
                <a:solidFill>
                  <a:srgbClr val="FFFFCC"/>
                </a:solidFill>
                <a:latin typeface="Calibri" panose="020F0502020204030204" pitchFamily="34" charset="0"/>
              </a:rPr>
              <a:t>Group based adaptive testing was not feasible, Until</a:t>
            </a:r>
            <a:r>
              <a:rPr lang="en-US" altLang="en-US" b="1" dirty="0" smtClean="0">
                <a:solidFill>
                  <a:srgbClr val="FFFFCC"/>
                </a:solidFill>
                <a:latin typeface="Calibri" panose="020F0502020204030204" pitchFamily="34" charset="0"/>
              </a:rPr>
              <a:t>……</a:t>
            </a:r>
          </a:p>
          <a:p>
            <a:pPr eaLnBrk="1" hangingPunct="1">
              <a:spcBef>
                <a:spcPts val="1800"/>
              </a:spcBef>
              <a:buFont typeface="Arial" panose="020B0604020202020204" pitchFamily="34" charset="0"/>
              <a:buChar char="•"/>
            </a:pPr>
            <a:r>
              <a:rPr lang="en-US" altLang="en-US" b="1" dirty="0" smtClean="0">
                <a:solidFill>
                  <a:srgbClr val="FFFFCC"/>
                </a:solidFill>
                <a:latin typeface="Calibri" panose="020F0502020204030204" pitchFamily="34" charset="0"/>
              </a:rPr>
              <a:t>We will return to adaptive testing later.</a:t>
            </a:r>
            <a:endParaRPr lang="en-US" altLang="en-US" b="1" dirty="0">
              <a:solidFill>
                <a:srgbClr val="FFFFCC"/>
              </a:solidFill>
              <a:latin typeface="Calibri" panose="020F0502020204030204" pitchFamily="34" charset="0"/>
            </a:endParaRPr>
          </a:p>
        </p:txBody>
      </p:sp>
      <p:sp>
        <p:nvSpPr>
          <p:cNvPr id="18434" name="Rectangle 2"/>
          <p:cNvSpPr txBox="1">
            <a:spLocks noChangeArrowheads="1"/>
          </p:cNvSpPr>
          <p:nvPr/>
        </p:nvSpPr>
        <p:spPr bwMode="auto">
          <a:xfrm>
            <a:off x="533400" y="304800"/>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eaLnBrk="1" hangingPunct="1"/>
            <a:r>
              <a:rPr lang="en-US" altLang="en-US" sz="3200" b="1" dirty="0" smtClean="0">
                <a:solidFill>
                  <a:srgbClr val="FFFFCC"/>
                </a:solidFill>
                <a:latin typeface="Calibri" panose="020F0502020204030204" pitchFamily="34" charset="0"/>
              </a:rPr>
              <a:t>Individualized Testing</a:t>
            </a:r>
            <a:endParaRPr lang="en-US" altLang="en-US" sz="3200" b="1" dirty="0">
              <a:solidFill>
                <a:srgbClr val="FFFFCC"/>
              </a:solidFill>
              <a:latin typeface="Calibri" panose="020F0502020204030204"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6096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Equating</a:t>
            </a:r>
          </a:p>
        </p:txBody>
      </p:sp>
      <p:sp>
        <p:nvSpPr>
          <p:cNvPr id="203779" name="Rectangle 3"/>
          <p:cNvSpPr>
            <a:spLocks noGrp="1" noChangeArrowheads="1"/>
          </p:cNvSpPr>
          <p:nvPr>
            <p:ph type="body" idx="1"/>
          </p:nvPr>
        </p:nvSpPr>
        <p:spPr>
          <a:xfrm>
            <a:off x="457200" y="1524000"/>
            <a:ext cx="7772400" cy="3755036"/>
          </a:xfrm>
        </p:spPr>
        <p:txBody>
          <a:bodyPr/>
          <a:lstStyle/>
          <a:p>
            <a:pPr marL="457200" indent="-457200" eaLnBrk="1" hangingPunct="1"/>
            <a:r>
              <a:rPr lang="en-US" altLang="en-US" sz="2800" b="1" dirty="0" smtClean="0">
                <a:solidFill>
                  <a:srgbClr val="FFFFCC"/>
                </a:solidFill>
                <a:latin typeface="Calibri" panose="020F0502020204030204" pitchFamily="34" charset="0"/>
              </a:rPr>
              <a:t>Purpose of equating is to place scores from one form of a test on the scale of another</a:t>
            </a:r>
          </a:p>
          <a:p>
            <a:pPr marL="457200" indent="-457200" eaLnBrk="1" hangingPunct="1"/>
            <a:r>
              <a:rPr lang="en-US" altLang="en-US" sz="2800" b="1" dirty="0">
                <a:solidFill>
                  <a:srgbClr val="FFFFCC"/>
                </a:solidFill>
                <a:latin typeface="Calibri" panose="020F0502020204030204" pitchFamily="34" charset="0"/>
              </a:rPr>
              <a:t>The goal of equating is for scores to be exchangeable; it should not matter to examinees which form of the test they </a:t>
            </a:r>
            <a:r>
              <a:rPr lang="en-US" altLang="en-US" sz="2800" b="1" dirty="0" smtClean="0">
                <a:solidFill>
                  <a:srgbClr val="FFFFCC"/>
                </a:solidFill>
                <a:latin typeface="Calibri" panose="020F0502020204030204" pitchFamily="34" charset="0"/>
              </a:rPr>
              <a:t>take</a:t>
            </a:r>
          </a:p>
          <a:p>
            <a:pPr marL="457200" indent="-457200" eaLnBrk="1" hangingPunct="1"/>
            <a:r>
              <a:rPr lang="en-US" altLang="en-US" sz="2800" b="1" dirty="0">
                <a:solidFill>
                  <a:srgbClr val="FFFFCC"/>
                </a:solidFill>
                <a:latin typeface="Calibri" panose="020F0502020204030204" pitchFamily="34" charset="0"/>
              </a:rPr>
              <a:t>True equating is not strictly possible using traditional procedures</a:t>
            </a:r>
          </a:p>
          <a:p>
            <a:pPr marL="0" indent="0" eaLnBrk="1" hangingPunct="1">
              <a:buNone/>
            </a:pPr>
            <a:endParaRPr lang="en-US" altLang="en-US" dirty="0" smtClean="0"/>
          </a:p>
          <a:p>
            <a:pPr eaLnBrk="1" hangingPunct="1"/>
            <a:endParaRPr lang="en-US" altLang="en-US" dirty="0"/>
          </a:p>
          <a:p>
            <a:pPr eaLnBrk="1" hangingPunct="1"/>
            <a:endParaRPr lang="en-US" altLang="en-US" dirty="0" smtClean="0">
              <a:solidFill>
                <a:srgbClr val="FFFF66"/>
              </a:solidFill>
            </a:endParaRPr>
          </a:p>
          <a:p>
            <a:pPr eaLnBrk="1" hangingPunct="1"/>
            <a:endParaRPr lang="en-US" altLang="en-US" dirty="0" smtClean="0">
              <a:solidFill>
                <a:srgbClr val="FFFF66"/>
              </a:solidFill>
            </a:endParaRPr>
          </a:p>
        </p:txBody>
      </p:sp>
    </p:spTree>
    <p:extLst>
      <p:ext uri="{BB962C8B-B14F-4D97-AF65-F5344CB8AC3E}">
        <p14:creationId xmlns:p14="http://schemas.microsoft.com/office/powerpoint/2010/main" val="7233409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Effect transition="in" filter="dissolve">
                                      <p:cBhvr>
                                        <p:cTn id="7" dur="500"/>
                                        <p:tgtEl>
                                          <p:spTgt spid="2037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3779">
                                            <p:txEl>
                                              <p:pRg st="1" end="1"/>
                                            </p:txEl>
                                          </p:spTgt>
                                        </p:tgtEl>
                                        <p:attrNameLst>
                                          <p:attrName>style.visibility</p:attrName>
                                        </p:attrNameLst>
                                      </p:cBhvr>
                                      <p:to>
                                        <p:strVal val="visible"/>
                                      </p:to>
                                    </p:set>
                                    <p:animEffect transition="in" filter="dissolve">
                                      <p:cBhvr>
                                        <p:cTn id="12" dur="500"/>
                                        <p:tgtEl>
                                          <p:spTgt spid="2037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3779">
                                            <p:txEl>
                                              <p:pRg st="2" end="2"/>
                                            </p:txEl>
                                          </p:spTgt>
                                        </p:tgtEl>
                                        <p:attrNameLst>
                                          <p:attrName>style.visibility</p:attrName>
                                        </p:attrNameLst>
                                      </p:cBhvr>
                                      <p:to>
                                        <p:strVal val="visible"/>
                                      </p:to>
                                    </p:set>
                                    <p:animEffect transition="in" filter="dissolve">
                                      <p:cBhvr>
                                        <p:cTn id="17" dur="500"/>
                                        <p:tgtEl>
                                          <p:spTgt spid="2037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IRT “Equating”</a:t>
            </a:r>
          </a:p>
        </p:txBody>
      </p:sp>
      <p:sp>
        <p:nvSpPr>
          <p:cNvPr id="204803" name="Rectangle 3"/>
          <p:cNvSpPr>
            <a:spLocks noGrp="1" noChangeArrowheads="1"/>
          </p:cNvSpPr>
          <p:nvPr>
            <p:ph type="body" idx="1"/>
          </p:nvPr>
        </p:nvSpPr>
        <p:spPr>
          <a:xfrm>
            <a:off x="457200" y="1524000"/>
            <a:ext cx="8001000" cy="3962400"/>
          </a:xfrm>
        </p:spPr>
        <p:txBody>
          <a:bodyPr/>
          <a:lstStyle/>
          <a:p>
            <a:pPr marL="457200" indent="-457200" eaLnBrk="1" hangingPunct="1">
              <a:lnSpc>
                <a:spcPct val="90000"/>
              </a:lnSpc>
            </a:pPr>
            <a:r>
              <a:rPr lang="en-US" altLang="en-US" sz="2800" b="1" dirty="0" smtClean="0">
                <a:solidFill>
                  <a:srgbClr val="FFFFCC"/>
                </a:solidFill>
                <a:latin typeface="Calibri" panose="020F0502020204030204" pitchFamily="34" charset="0"/>
              </a:rPr>
              <a:t>Under IRT, equating is not necessary</a:t>
            </a:r>
          </a:p>
          <a:p>
            <a:pPr marL="457200" indent="-457200" eaLnBrk="1" hangingPunct="1">
              <a:lnSpc>
                <a:spcPct val="90000"/>
              </a:lnSpc>
            </a:pPr>
            <a:r>
              <a:rPr lang="en-US" altLang="en-US" sz="2800" b="1" dirty="0" smtClean="0">
                <a:solidFill>
                  <a:srgbClr val="FFFFCC"/>
                </a:solidFill>
                <a:latin typeface="Calibri" panose="020F0502020204030204" pitchFamily="34" charset="0"/>
              </a:rPr>
              <a:t>But we have to undo the scaling; when we calibrate a test, i.e., estimate the ability scores and item parameters, we commonly “standardize” the ability scores.  We have to undo this scaling to place the  parameters on a common scale. </a:t>
            </a:r>
          </a:p>
          <a:p>
            <a:pPr marL="457200" indent="-457200" eaLnBrk="1" hangingPunct="1">
              <a:lnSpc>
                <a:spcPct val="90000"/>
              </a:lnSpc>
            </a:pPr>
            <a:r>
              <a:rPr lang="en-US" altLang="en-US" sz="2800" b="1" dirty="0" smtClean="0">
                <a:solidFill>
                  <a:srgbClr val="FFFFCC"/>
                </a:solidFill>
                <a:latin typeface="Calibri" panose="020F0502020204030204" pitchFamily="34" charset="0"/>
              </a:rPr>
              <a:t>IRT “equating” is simply rescaling. </a:t>
            </a:r>
          </a:p>
          <a:p>
            <a:pPr marL="457200" indent="-457200" eaLnBrk="1" hangingPunct="1">
              <a:lnSpc>
                <a:spcPct val="90000"/>
              </a:lnSpc>
            </a:pPr>
            <a:r>
              <a:rPr lang="en-US" altLang="en-US" sz="2800" b="1" dirty="0" smtClean="0">
                <a:solidFill>
                  <a:srgbClr val="FFFFCC"/>
                </a:solidFill>
                <a:latin typeface="Calibri" panose="020F0502020204030204" pitchFamily="34" charset="0"/>
              </a:rPr>
              <a:t>We will describe the scaling procedure in detail later. </a:t>
            </a:r>
            <a:endParaRPr lang="en-US" altLang="en-US" dirty="0" smtClean="0">
              <a:solidFill>
                <a:srgbClr val="FFFF66"/>
              </a:solidFill>
            </a:endParaRPr>
          </a:p>
        </p:txBody>
      </p:sp>
    </p:spTree>
    <p:extLst>
      <p:ext uri="{BB962C8B-B14F-4D97-AF65-F5344CB8AC3E}">
        <p14:creationId xmlns:p14="http://schemas.microsoft.com/office/powerpoint/2010/main" val="9184908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03">
                                            <p:txEl>
                                              <p:pRg st="0" end="0"/>
                                            </p:txEl>
                                          </p:spTgt>
                                        </p:tgtEl>
                                        <p:attrNameLst>
                                          <p:attrName>style.visibility</p:attrName>
                                        </p:attrNameLst>
                                      </p:cBhvr>
                                      <p:to>
                                        <p:strVal val="visible"/>
                                      </p:to>
                                    </p:set>
                                    <p:animEffect transition="in" filter="dissolve">
                                      <p:cBhvr>
                                        <p:cTn id="7" dur="500"/>
                                        <p:tgtEl>
                                          <p:spTgt spid="2048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03">
                                            <p:txEl>
                                              <p:pRg st="1" end="1"/>
                                            </p:txEl>
                                          </p:spTgt>
                                        </p:tgtEl>
                                        <p:attrNameLst>
                                          <p:attrName>style.visibility</p:attrName>
                                        </p:attrNameLst>
                                      </p:cBhvr>
                                      <p:to>
                                        <p:strVal val="visible"/>
                                      </p:to>
                                    </p:set>
                                    <p:animEffect transition="in" filter="dissolve">
                                      <p:cBhvr>
                                        <p:cTn id="12" dur="500"/>
                                        <p:tgtEl>
                                          <p:spTgt spid="2048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4803">
                                            <p:txEl>
                                              <p:pRg st="2" end="2"/>
                                            </p:txEl>
                                          </p:spTgt>
                                        </p:tgtEl>
                                        <p:attrNameLst>
                                          <p:attrName>style.visibility</p:attrName>
                                        </p:attrNameLst>
                                      </p:cBhvr>
                                      <p:to>
                                        <p:strVal val="visible"/>
                                      </p:to>
                                    </p:set>
                                    <p:animEffect transition="in" filter="dissolve">
                                      <p:cBhvr>
                                        <p:cTn id="17" dur="500"/>
                                        <p:tgtEl>
                                          <p:spTgt spid="2048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4803">
                                            <p:txEl>
                                              <p:pRg st="3" end="3"/>
                                            </p:txEl>
                                          </p:spTgt>
                                        </p:tgtEl>
                                        <p:attrNameLst>
                                          <p:attrName>style.visibility</p:attrName>
                                        </p:attrNameLst>
                                      </p:cBhvr>
                                      <p:to>
                                        <p:strVal val="visible"/>
                                      </p:to>
                                    </p:set>
                                    <p:animEffect transition="in" filter="dissolve">
                                      <p:cBhvr>
                                        <p:cTn id="22" dur="500"/>
                                        <p:tgtEl>
                                          <p:spTgt spid="2048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685800" y="152400"/>
            <a:ext cx="7772400" cy="1143000"/>
          </a:xfrm>
        </p:spPr>
        <p:txBody>
          <a:bodyPr/>
          <a:lstStyle/>
          <a:p>
            <a:pPr eaLnBrk="1" hangingPunct="1"/>
            <a:r>
              <a:rPr lang="en-US" altLang="en-US" sz="4000" dirty="0" smtClean="0">
                <a:solidFill>
                  <a:srgbClr val="FFFF66"/>
                </a:solidFill>
              </a:rPr>
              <a:t> </a:t>
            </a:r>
            <a:r>
              <a:rPr lang="en-US" altLang="en-US" sz="3200" b="1" dirty="0" smtClean="0">
                <a:solidFill>
                  <a:srgbClr val="FFFFCC"/>
                </a:solidFill>
                <a:latin typeface="Calibri" panose="020F0502020204030204" pitchFamily="34" charset="0"/>
              </a:rPr>
              <a:t>Differential Item Functioning (DIF)</a:t>
            </a:r>
          </a:p>
        </p:txBody>
      </p:sp>
      <p:sp>
        <p:nvSpPr>
          <p:cNvPr id="225283" name="Rectangle 3"/>
          <p:cNvSpPr>
            <a:spLocks noGrp="1" noChangeArrowheads="1"/>
          </p:cNvSpPr>
          <p:nvPr>
            <p:ph type="body" idx="1"/>
          </p:nvPr>
        </p:nvSpPr>
        <p:spPr>
          <a:xfrm>
            <a:off x="457200" y="1524000"/>
            <a:ext cx="7772400" cy="4267200"/>
          </a:xfrm>
        </p:spPr>
        <p:txBody>
          <a:bodyPr/>
          <a:lstStyle/>
          <a:p>
            <a:pPr marL="457200" indent="-457200" eaLnBrk="1" hangingPunct="1">
              <a:spcBef>
                <a:spcPts val="1800"/>
              </a:spcBef>
            </a:pPr>
            <a:r>
              <a:rPr lang="en-US" altLang="en-US" sz="2800" b="1" dirty="0" smtClean="0">
                <a:solidFill>
                  <a:srgbClr val="FFFFCC"/>
                </a:solidFill>
                <a:latin typeface="Calibri" panose="020F0502020204030204" pitchFamily="34" charset="0"/>
              </a:rPr>
              <a:t>When we design a test to  measure a construct of interest, that test should not measure  something else that is irrelevant.</a:t>
            </a:r>
          </a:p>
          <a:p>
            <a:pPr marL="457200" indent="-457200" eaLnBrk="1" hangingPunct="1">
              <a:spcBef>
                <a:spcPts val="1800"/>
              </a:spcBef>
            </a:pPr>
            <a:r>
              <a:rPr lang="en-US" altLang="en-US" sz="2800" b="1" dirty="0" smtClean="0">
                <a:solidFill>
                  <a:srgbClr val="FFFFCC"/>
                </a:solidFill>
                <a:latin typeface="Calibri" panose="020F0502020204030204" pitchFamily="34" charset="0"/>
              </a:rPr>
              <a:t>For example, if we are measuring reading comprehension, we should not include items that have mathematical content (This would be silly </a:t>
            </a:r>
            <a:r>
              <a:rPr lang="en-US" altLang="en-US" sz="2800" b="1" dirty="0">
                <a:solidFill>
                  <a:srgbClr val="FFFFCC"/>
                </a:solidFill>
                <a:latin typeface="Calibri" panose="020F0502020204030204" pitchFamily="34" charset="0"/>
              </a:rPr>
              <a:t>unless this skill is a relevant  and required skill). </a:t>
            </a:r>
          </a:p>
          <a:p>
            <a:pPr eaLnBrk="1" hangingPunct="1"/>
            <a:endParaRPr lang="en-US" altLang="en-US" b="1" dirty="0" smtClean="0">
              <a:solidFill>
                <a:srgbClr val="FFFF66"/>
              </a:solidFill>
              <a:latin typeface="Calibri" panose="020F0502020204030204" pitchFamily="34" charset="0"/>
            </a:endParaRPr>
          </a:p>
        </p:txBody>
      </p:sp>
    </p:spTree>
    <p:extLst>
      <p:ext uri="{BB962C8B-B14F-4D97-AF65-F5344CB8AC3E}">
        <p14:creationId xmlns:p14="http://schemas.microsoft.com/office/powerpoint/2010/main" val="18769700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animEffect transition="in" filter="dissolve">
                                      <p:cBhvr>
                                        <p:cTn id="7" dur="500"/>
                                        <p:tgtEl>
                                          <p:spTgt spid="2252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283">
                                            <p:txEl>
                                              <p:pRg st="1" end="1"/>
                                            </p:txEl>
                                          </p:spTgt>
                                        </p:tgtEl>
                                        <p:attrNameLst>
                                          <p:attrName>style.visibility</p:attrName>
                                        </p:attrNameLst>
                                      </p:cBhvr>
                                      <p:to>
                                        <p:strVal val="visible"/>
                                      </p:to>
                                    </p:set>
                                    <p:animEffect transition="in" filter="dissolve">
                                      <p:cBhvr>
                                        <p:cTn id="12" dur="500"/>
                                        <p:tgtEl>
                                          <p:spTgt spid="2252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685800" y="152400"/>
            <a:ext cx="7772400" cy="1143000"/>
          </a:xfrm>
        </p:spPr>
        <p:txBody>
          <a:bodyPr/>
          <a:lstStyle/>
          <a:p>
            <a:pPr eaLnBrk="1" hangingPunct="1"/>
            <a:r>
              <a:rPr lang="en-US" altLang="en-US" sz="3200" dirty="0" smtClean="0">
                <a:solidFill>
                  <a:srgbClr val="FFFFCC"/>
                </a:solidFill>
              </a:rPr>
              <a:t> </a:t>
            </a:r>
            <a:r>
              <a:rPr lang="en-US" altLang="en-US" sz="3200" b="1" dirty="0" smtClean="0">
                <a:solidFill>
                  <a:srgbClr val="FFFFCC"/>
                </a:solidFill>
                <a:latin typeface="Calibri" panose="020F0502020204030204" pitchFamily="34" charset="0"/>
              </a:rPr>
              <a:t>Differential Item Functioning (DIF)</a:t>
            </a:r>
          </a:p>
        </p:txBody>
      </p:sp>
      <p:sp>
        <p:nvSpPr>
          <p:cNvPr id="225283" name="Rectangle 3"/>
          <p:cNvSpPr>
            <a:spLocks noGrp="1" noChangeArrowheads="1"/>
          </p:cNvSpPr>
          <p:nvPr>
            <p:ph type="body" idx="1"/>
          </p:nvPr>
        </p:nvSpPr>
        <p:spPr>
          <a:xfrm>
            <a:off x="457200" y="1524000"/>
            <a:ext cx="7772400" cy="3886200"/>
          </a:xfrm>
        </p:spPr>
        <p:txBody>
          <a:bodyPr/>
          <a:lstStyle/>
          <a:p>
            <a:pPr marL="457200" indent="-457200" eaLnBrk="1" hangingPunct="1"/>
            <a:r>
              <a:rPr lang="en-US" altLang="en-US" sz="2800" b="1" dirty="0" smtClean="0">
                <a:solidFill>
                  <a:srgbClr val="FFFFCC"/>
                </a:solidFill>
                <a:latin typeface="Calibri" panose="020F0502020204030204" pitchFamily="34" charset="0"/>
              </a:rPr>
              <a:t>Similarly, we should not include items that have a heavy reading component if our purpose is to measure the mathematical ability of the student. </a:t>
            </a:r>
          </a:p>
          <a:p>
            <a:pPr marL="457200" indent="-457200" eaLnBrk="1" hangingPunct="1">
              <a:spcBef>
                <a:spcPts val="1800"/>
              </a:spcBef>
            </a:pPr>
            <a:r>
              <a:rPr lang="en-US" altLang="en-US" sz="2800" b="1" dirty="0" smtClean="0">
                <a:solidFill>
                  <a:srgbClr val="FFFFCC"/>
                </a:solidFill>
                <a:latin typeface="Calibri" panose="020F0502020204030204" pitchFamily="34" charset="0"/>
              </a:rPr>
              <a:t>Such items will favor one group over another.  </a:t>
            </a:r>
          </a:p>
          <a:p>
            <a:pPr marL="457200" indent="-457200" eaLnBrk="1" hangingPunct="1">
              <a:spcBef>
                <a:spcPts val="1800"/>
              </a:spcBef>
            </a:pPr>
            <a:r>
              <a:rPr lang="en-US" altLang="en-US" sz="2800" b="1" dirty="0" smtClean="0">
                <a:solidFill>
                  <a:srgbClr val="FFFFCC"/>
                </a:solidFill>
                <a:latin typeface="Calibri" panose="020F0502020204030204" pitchFamily="34" charset="0"/>
              </a:rPr>
              <a:t>Construct irrelevant items adversely affect validity. </a:t>
            </a:r>
          </a:p>
          <a:p>
            <a:pPr eaLnBrk="1" hangingPunct="1"/>
            <a:endParaRPr lang="en-US" altLang="en-US" sz="2800" b="1" dirty="0" smtClean="0">
              <a:solidFill>
                <a:srgbClr val="FFFF66"/>
              </a:solidFill>
              <a:latin typeface="Calibri" panose="020F0502020204030204" pitchFamily="34" charset="0"/>
            </a:endParaRPr>
          </a:p>
        </p:txBody>
      </p:sp>
    </p:spTree>
    <p:extLst>
      <p:ext uri="{BB962C8B-B14F-4D97-AF65-F5344CB8AC3E}">
        <p14:creationId xmlns:p14="http://schemas.microsoft.com/office/powerpoint/2010/main" val="799504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animEffect transition="in" filter="dissolve">
                                      <p:cBhvr>
                                        <p:cTn id="7" dur="500"/>
                                        <p:tgtEl>
                                          <p:spTgt spid="2252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283">
                                            <p:txEl>
                                              <p:pRg st="1" end="1"/>
                                            </p:txEl>
                                          </p:spTgt>
                                        </p:tgtEl>
                                        <p:attrNameLst>
                                          <p:attrName>style.visibility</p:attrName>
                                        </p:attrNameLst>
                                      </p:cBhvr>
                                      <p:to>
                                        <p:strVal val="visible"/>
                                      </p:to>
                                    </p:set>
                                    <p:animEffect transition="in" filter="dissolve">
                                      <p:cBhvr>
                                        <p:cTn id="12" dur="500"/>
                                        <p:tgtEl>
                                          <p:spTgt spid="2252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5283">
                                            <p:txEl>
                                              <p:pRg st="2" end="2"/>
                                            </p:txEl>
                                          </p:spTgt>
                                        </p:tgtEl>
                                        <p:attrNameLst>
                                          <p:attrName>style.visibility</p:attrName>
                                        </p:attrNameLst>
                                      </p:cBhvr>
                                      <p:to>
                                        <p:strVal val="visible"/>
                                      </p:to>
                                    </p:set>
                                    <p:animEffect transition="in" filter="dissolve">
                                      <p:cBhvr>
                                        <p:cTn id="17" dur="500"/>
                                        <p:tgtEl>
                                          <p:spTgt spid="225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685800" y="152400"/>
            <a:ext cx="7772400" cy="1143000"/>
          </a:xfrm>
        </p:spPr>
        <p:txBody>
          <a:bodyPr/>
          <a:lstStyle/>
          <a:p>
            <a:pPr eaLnBrk="1" hangingPunct="1"/>
            <a:r>
              <a:rPr lang="en-US" altLang="en-US" sz="4000" dirty="0" smtClean="0">
                <a:solidFill>
                  <a:srgbClr val="FFFF66"/>
                </a:solidFill>
              </a:rPr>
              <a:t> </a:t>
            </a:r>
            <a:r>
              <a:rPr lang="en-US" altLang="en-US" sz="3200" b="1" dirty="0" smtClean="0">
                <a:solidFill>
                  <a:srgbClr val="FFFFCC"/>
                </a:solidFill>
                <a:latin typeface="Calibri" panose="020F0502020204030204" pitchFamily="34" charset="0"/>
              </a:rPr>
              <a:t>Differential Item Functioning (DIF)</a:t>
            </a:r>
          </a:p>
        </p:txBody>
      </p:sp>
      <p:sp>
        <p:nvSpPr>
          <p:cNvPr id="225283" name="Rectangle 3"/>
          <p:cNvSpPr>
            <a:spLocks noGrp="1" noChangeArrowheads="1"/>
          </p:cNvSpPr>
          <p:nvPr>
            <p:ph type="body" idx="1"/>
          </p:nvPr>
        </p:nvSpPr>
        <p:spPr>
          <a:xfrm>
            <a:off x="533400" y="1447800"/>
            <a:ext cx="7772400" cy="3962400"/>
          </a:xfrm>
        </p:spPr>
        <p:txBody>
          <a:bodyPr/>
          <a:lstStyle/>
          <a:p>
            <a:pPr marL="457200" indent="-457200" eaLnBrk="1" hangingPunct="1"/>
            <a:r>
              <a:rPr lang="en-US" altLang="en-US" sz="2800" b="1" dirty="0" smtClean="0">
                <a:solidFill>
                  <a:srgbClr val="FFFFCC"/>
                </a:solidFill>
                <a:latin typeface="Calibri" panose="020F0502020204030204" pitchFamily="34" charset="0"/>
              </a:rPr>
              <a:t>IRT provides a natural framework for defining and assessing DIF</a:t>
            </a:r>
          </a:p>
          <a:p>
            <a:pPr marL="457200" indent="-457200" eaLnBrk="1" hangingPunct="1">
              <a:lnSpc>
                <a:spcPct val="200000"/>
              </a:lnSpc>
              <a:buNone/>
            </a:pPr>
            <a:r>
              <a:rPr lang="en-US" altLang="en-US" sz="2800" b="1" dirty="0" smtClean="0">
                <a:solidFill>
                  <a:srgbClr val="FFFFCC"/>
                </a:solidFill>
                <a:latin typeface="Calibri" panose="020F0502020204030204" pitchFamily="34" charset="0"/>
              </a:rPr>
              <a:t>	Definition</a:t>
            </a:r>
            <a:r>
              <a:rPr lang="en-US" altLang="en-US" sz="2800" b="1" dirty="0">
                <a:solidFill>
                  <a:srgbClr val="FFFFCC"/>
                </a:solidFill>
                <a:latin typeface="Calibri" panose="020F0502020204030204" pitchFamily="34" charset="0"/>
              </a:rPr>
              <a:t>:</a:t>
            </a:r>
          </a:p>
          <a:p>
            <a:pPr marL="457200" indent="-457200" eaLnBrk="1" hangingPunct="1">
              <a:buNone/>
              <a:tabLst>
                <a:tab pos="457200" algn="l"/>
              </a:tabLst>
            </a:pPr>
            <a:r>
              <a:rPr lang="en-US" altLang="en-US" sz="2800" b="1" dirty="0" smtClean="0">
                <a:solidFill>
                  <a:srgbClr val="FFFFCC"/>
                </a:solidFill>
                <a:latin typeface="Calibri" panose="020F0502020204030204" pitchFamily="34" charset="0"/>
              </a:rPr>
              <a:t>	An </a:t>
            </a:r>
            <a:r>
              <a:rPr lang="en-US" altLang="en-US" sz="2800" b="1" dirty="0">
                <a:solidFill>
                  <a:srgbClr val="FFFFCC"/>
                </a:solidFill>
                <a:latin typeface="Calibri" panose="020F0502020204030204" pitchFamily="34" charset="0"/>
              </a:rPr>
              <a:t>item shows DIF if two examinees </a:t>
            </a:r>
            <a:r>
              <a:rPr lang="en-US" altLang="en-US" sz="2800" b="1" dirty="0">
                <a:solidFill>
                  <a:srgbClr val="FFC000"/>
                </a:solidFill>
                <a:latin typeface="Calibri" panose="020F0502020204030204" pitchFamily="34" charset="0"/>
              </a:rPr>
              <a:t>at the same </a:t>
            </a:r>
            <a:r>
              <a:rPr lang="en-US" altLang="en-US" sz="2800" b="1" dirty="0" smtClean="0">
                <a:solidFill>
                  <a:srgbClr val="FFC000"/>
                </a:solidFill>
                <a:latin typeface="Calibri" panose="020F0502020204030204" pitchFamily="34" charset="0"/>
              </a:rPr>
              <a:t>ability level </a:t>
            </a:r>
            <a:r>
              <a:rPr lang="en-US" altLang="en-US" sz="2800" b="1" dirty="0">
                <a:solidFill>
                  <a:srgbClr val="FFFFCC"/>
                </a:solidFill>
                <a:latin typeface="Calibri" panose="020F0502020204030204" pitchFamily="34" charset="0"/>
              </a:rPr>
              <a:t>but from different groups do not have the same probability of answering the item correctly.</a:t>
            </a:r>
          </a:p>
          <a:p>
            <a:pPr eaLnBrk="1" hangingPunct="1"/>
            <a:endParaRPr lang="en-US" altLang="en-US" b="1" dirty="0" smtClean="0">
              <a:solidFill>
                <a:srgbClr val="FFFFCC"/>
              </a:solidFill>
              <a:latin typeface="Calibri" panose="020F0502020204030204" pitchFamily="34" charset="0"/>
            </a:endParaRPr>
          </a:p>
        </p:txBody>
      </p:sp>
    </p:spTree>
    <p:extLst>
      <p:ext uri="{BB962C8B-B14F-4D97-AF65-F5344CB8AC3E}">
        <p14:creationId xmlns:p14="http://schemas.microsoft.com/office/powerpoint/2010/main" val="34097081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animEffect transition="in" filter="dissolve">
                                      <p:cBhvr>
                                        <p:cTn id="7" dur="500"/>
                                        <p:tgtEl>
                                          <p:spTgt spid="2252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283">
                                            <p:txEl>
                                              <p:pRg st="1" end="1"/>
                                            </p:txEl>
                                          </p:spTgt>
                                        </p:tgtEl>
                                        <p:attrNameLst>
                                          <p:attrName>style.visibility</p:attrName>
                                        </p:attrNameLst>
                                      </p:cBhvr>
                                      <p:to>
                                        <p:strVal val="visible"/>
                                      </p:to>
                                    </p:set>
                                    <p:animEffect transition="in" filter="dissolve">
                                      <p:cBhvr>
                                        <p:cTn id="12" dur="500"/>
                                        <p:tgtEl>
                                          <p:spTgt spid="2252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5283">
                                            <p:txEl>
                                              <p:pRg st="2" end="2"/>
                                            </p:txEl>
                                          </p:spTgt>
                                        </p:tgtEl>
                                        <p:attrNameLst>
                                          <p:attrName>style.visibility</p:attrName>
                                        </p:attrNameLst>
                                      </p:cBhvr>
                                      <p:to>
                                        <p:strVal val="visible"/>
                                      </p:to>
                                    </p:set>
                                    <p:animEffect transition="in" filter="dissolve">
                                      <p:cBhvr>
                                        <p:cTn id="17" dur="500"/>
                                        <p:tgtEl>
                                          <p:spTgt spid="225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685800" y="152400"/>
            <a:ext cx="7772400" cy="1143000"/>
          </a:xfrm>
        </p:spPr>
        <p:txBody>
          <a:bodyPr/>
          <a:lstStyle/>
          <a:p>
            <a:pPr eaLnBrk="1" hangingPunct="1"/>
            <a:r>
              <a:rPr lang="en-US" altLang="en-US" sz="4000" dirty="0" smtClean="0">
                <a:solidFill>
                  <a:srgbClr val="FFFF66"/>
                </a:solidFill>
              </a:rPr>
              <a:t> </a:t>
            </a:r>
            <a:r>
              <a:rPr lang="en-US" altLang="en-US" sz="3200" b="1" dirty="0" smtClean="0">
                <a:solidFill>
                  <a:srgbClr val="FFFFCC"/>
                </a:solidFill>
                <a:latin typeface="Calibri" panose="020F0502020204030204" pitchFamily="34" charset="0"/>
              </a:rPr>
              <a:t>Differential Item Functioning (DIF)</a:t>
            </a:r>
          </a:p>
        </p:txBody>
      </p:sp>
      <p:sp>
        <p:nvSpPr>
          <p:cNvPr id="225283" name="Rectangle 3"/>
          <p:cNvSpPr>
            <a:spLocks noGrp="1" noChangeArrowheads="1"/>
          </p:cNvSpPr>
          <p:nvPr>
            <p:ph type="body" idx="1"/>
          </p:nvPr>
        </p:nvSpPr>
        <p:spPr>
          <a:xfrm>
            <a:off x="457200" y="1447800"/>
            <a:ext cx="7772400" cy="3962400"/>
          </a:xfrm>
        </p:spPr>
        <p:txBody>
          <a:bodyPr/>
          <a:lstStyle/>
          <a:p>
            <a:pPr marL="457200" indent="-457200" eaLnBrk="1" hangingPunct="1"/>
            <a:r>
              <a:rPr lang="en-US" altLang="en-US" sz="2400" b="1" dirty="0" smtClean="0">
                <a:solidFill>
                  <a:srgbClr val="FFFFCC"/>
                </a:solidFill>
                <a:latin typeface="Calibri" panose="020F0502020204030204" pitchFamily="34" charset="0"/>
              </a:rPr>
              <a:t>Detecting and eliminating these items are carried out routinely in all testing programs. </a:t>
            </a:r>
          </a:p>
          <a:p>
            <a:pPr marL="457200" indent="-457200" eaLnBrk="1" hangingPunct="1"/>
            <a:r>
              <a:rPr lang="en-US" altLang="en-US" sz="2400" b="1" dirty="0" smtClean="0">
                <a:solidFill>
                  <a:srgbClr val="FFFFCC"/>
                </a:solidFill>
                <a:latin typeface="Calibri" panose="020F0502020204030204" pitchFamily="34" charset="0"/>
              </a:rPr>
              <a:t>It is a </a:t>
            </a:r>
            <a:r>
              <a:rPr lang="en-US" altLang="en-US" sz="2400" b="1" dirty="0" err="1" smtClean="0">
                <a:solidFill>
                  <a:srgbClr val="FFFFCC"/>
                </a:solidFill>
                <a:latin typeface="Calibri" panose="020F0502020204030204" pitchFamily="34" charset="0"/>
              </a:rPr>
              <a:t>crtical</a:t>
            </a:r>
            <a:r>
              <a:rPr lang="en-US" altLang="en-US" sz="2400" b="1" dirty="0" smtClean="0">
                <a:solidFill>
                  <a:srgbClr val="FFFFCC"/>
                </a:solidFill>
                <a:latin typeface="Calibri" panose="020F0502020204030204" pitchFamily="34" charset="0"/>
              </a:rPr>
              <a:t> part in the validation process, in determining if construct irrelevant variables pose threats to the intended uses of the test.</a:t>
            </a:r>
            <a:endParaRPr lang="en-US" altLang="en-US" sz="2400" b="1" dirty="0">
              <a:solidFill>
                <a:srgbClr val="FFFFCC"/>
              </a:solidFill>
              <a:latin typeface="Calibri" panose="020F0502020204030204" pitchFamily="34" charset="0"/>
            </a:endParaRPr>
          </a:p>
        </p:txBody>
      </p:sp>
    </p:spTree>
    <p:extLst>
      <p:ext uri="{BB962C8B-B14F-4D97-AF65-F5344CB8AC3E}">
        <p14:creationId xmlns:p14="http://schemas.microsoft.com/office/powerpoint/2010/main" val="376710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animEffect transition="in" filter="dissolve">
                                      <p:cBhvr>
                                        <p:cTn id="7" dur="500"/>
                                        <p:tgtEl>
                                          <p:spTgt spid="2252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283">
                                            <p:txEl>
                                              <p:pRg st="1" end="1"/>
                                            </p:txEl>
                                          </p:spTgt>
                                        </p:tgtEl>
                                        <p:attrNameLst>
                                          <p:attrName>style.visibility</p:attrName>
                                        </p:attrNameLst>
                                      </p:cBhvr>
                                      <p:to>
                                        <p:strVal val="visible"/>
                                      </p:to>
                                    </p:set>
                                    <p:animEffect transition="in" filter="dissolve">
                                      <p:cBhvr>
                                        <p:cTn id="12" dur="500"/>
                                        <p:tgtEl>
                                          <p:spTgt spid="2252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95300" y="152400"/>
            <a:ext cx="7772400" cy="990600"/>
          </a:xfrm>
        </p:spPr>
        <p:txBody>
          <a:bodyPr/>
          <a:lstStyle/>
          <a:p>
            <a:pPr eaLnBrk="1" hangingPunct="1">
              <a:defRPr/>
            </a:pPr>
            <a:r>
              <a:rPr lang="en-US" sz="3200" b="1" dirty="0" smtClean="0">
                <a:solidFill>
                  <a:srgbClr val="FFFFCC"/>
                </a:solidFill>
                <a:latin typeface="Calibri" panose="020F0502020204030204" pitchFamily="34" charset="0"/>
                <a:cs typeface="+mj-cs"/>
              </a:rPr>
              <a:t>Tailored Testing</a:t>
            </a:r>
          </a:p>
        </p:txBody>
      </p:sp>
      <p:sp>
        <p:nvSpPr>
          <p:cNvPr id="2051" name="Text Box 3"/>
          <p:cNvSpPr txBox="1">
            <a:spLocks noChangeArrowheads="1"/>
          </p:cNvSpPr>
          <p:nvPr/>
        </p:nvSpPr>
        <p:spPr bwMode="auto">
          <a:xfrm>
            <a:off x="494654" y="1524000"/>
            <a:ext cx="7391400"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buFont typeface="Arial" panose="020B0604020202020204" pitchFamily="34" charset="0"/>
              <a:buChar char="•"/>
            </a:pPr>
            <a:r>
              <a:rPr lang="en-US" altLang="en-US" b="1" dirty="0">
                <a:solidFill>
                  <a:srgbClr val="FFFFCC"/>
                </a:solidFill>
                <a:latin typeface="Calibri" panose="020F0502020204030204" pitchFamily="34" charset="0"/>
              </a:rPr>
              <a:t>Fred Lord introduced Item Response Theory in the early 50’s and with it, the notion of Tailored Testing.</a:t>
            </a:r>
          </a:p>
          <a:p>
            <a:pPr eaLnBrk="1" hangingPunct="1">
              <a:spcBef>
                <a:spcPct val="50000"/>
              </a:spcBef>
              <a:buFont typeface="Arial" panose="020B0604020202020204" pitchFamily="34" charset="0"/>
              <a:buChar char="•"/>
            </a:pPr>
            <a:r>
              <a:rPr lang="en-US" altLang="en-US" b="1" dirty="0">
                <a:solidFill>
                  <a:srgbClr val="FFFFCC"/>
                </a:solidFill>
                <a:latin typeface="Calibri" panose="020F0502020204030204" pitchFamily="34" charset="0"/>
              </a:rPr>
              <a:t>Without computers, tailored testing was not feasible.</a:t>
            </a:r>
          </a:p>
          <a:p>
            <a:pPr eaLnBrk="1" hangingPunct="1">
              <a:spcBef>
                <a:spcPct val="50000"/>
              </a:spcBef>
              <a:buFont typeface="Arial" panose="020B0604020202020204" pitchFamily="34" charset="0"/>
              <a:buChar char="•"/>
            </a:pPr>
            <a:r>
              <a:rPr lang="en-US" altLang="en-US" b="1" dirty="0">
                <a:solidFill>
                  <a:srgbClr val="FFFFCC"/>
                </a:solidFill>
                <a:latin typeface="Calibri" panose="020F0502020204030204" pitchFamily="34" charset="0"/>
              </a:rPr>
              <a:t>To overcome this problem, Lord developed “FLEXILEVEL TESTING”</a:t>
            </a:r>
          </a:p>
          <a:p>
            <a:pPr eaLnBrk="1" hangingPunct="1">
              <a:spcBef>
                <a:spcPct val="50000"/>
              </a:spcBef>
              <a:buFont typeface="Arial" panose="020B0604020202020204" pitchFamily="34" charset="0"/>
              <a:buChar char="•"/>
            </a:pPr>
            <a:r>
              <a:rPr lang="en-US" altLang="en-US" b="1" dirty="0">
                <a:solidFill>
                  <a:srgbClr val="FFFFCC"/>
                </a:solidFill>
                <a:latin typeface="Calibri" panose="020F0502020204030204" pitchFamily="34" charset="0"/>
              </a:rPr>
              <a:t>Flexilevel test follows Binet’s idea; only the difficulty level of the item is used in routing</a:t>
            </a:r>
          </a:p>
        </p:txBody>
      </p:sp>
      <p:graphicFrame>
        <p:nvGraphicFramePr>
          <p:cNvPr id="19459"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105517" name="Equation" r:id="rId4" imgW="435285" imgH="677109" progId="Equation.DSMT4">
                  <p:embed/>
                </p:oleObj>
              </mc:Choice>
              <mc:Fallback>
                <p:oleObj name="Equation" r:id="rId4" imgW="435285" imgH="67710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110018706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Computerized Adaptive Testing (CAT)</a:t>
            </a:r>
          </a:p>
        </p:txBody>
      </p:sp>
      <p:sp>
        <p:nvSpPr>
          <p:cNvPr id="231427" name="Rectangle 3"/>
          <p:cNvSpPr>
            <a:spLocks noGrp="1" noChangeArrowheads="1"/>
          </p:cNvSpPr>
          <p:nvPr>
            <p:ph type="body" idx="1"/>
          </p:nvPr>
        </p:nvSpPr>
        <p:spPr>
          <a:xfrm>
            <a:off x="457200" y="1447800"/>
            <a:ext cx="7772400" cy="4267200"/>
          </a:xfrm>
        </p:spPr>
        <p:txBody>
          <a:bodyPr/>
          <a:lstStyle/>
          <a:p>
            <a:pPr marL="457200" indent="-457200" eaLnBrk="1" hangingPunct="1">
              <a:spcBef>
                <a:spcPts val="1800"/>
              </a:spcBef>
            </a:pPr>
            <a:r>
              <a:rPr lang="en-US" altLang="en-US" sz="2400" b="1" dirty="0" smtClean="0">
                <a:solidFill>
                  <a:srgbClr val="FFFFCC"/>
                </a:solidFill>
                <a:latin typeface="Calibri" panose="020F0502020204030204" pitchFamily="34" charset="0"/>
              </a:rPr>
              <a:t>Adaptive testing is the process of tailoring the test items administered to the best current estimate of an examinee’s trait level</a:t>
            </a:r>
          </a:p>
          <a:p>
            <a:pPr marL="457200" indent="-457200" eaLnBrk="1" hangingPunct="1">
              <a:spcBef>
                <a:spcPts val="1800"/>
              </a:spcBef>
            </a:pPr>
            <a:r>
              <a:rPr lang="en-US" altLang="en-US" sz="2400" b="1" dirty="0">
                <a:solidFill>
                  <a:srgbClr val="FFFFCC"/>
                </a:solidFill>
                <a:latin typeface="Calibri" panose="020F0502020204030204" pitchFamily="34" charset="0"/>
              </a:rPr>
              <a:t>Items are most informative when their difficulty is close to the examinee’s </a:t>
            </a:r>
            <a:r>
              <a:rPr lang="el-GR" altLang="en-US" sz="2400" b="1" i="1" dirty="0">
                <a:solidFill>
                  <a:srgbClr val="FFFFCC"/>
                </a:solidFill>
                <a:latin typeface="Calibri" panose="020F0502020204030204" pitchFamily="34" charset="0"/>
                <a:cs typeface="Times New Roman" panose="02020603050405020304" pitchFamily="18" charset="0"/>
              </a:rPr>
              <a:t>θ</a:t>
            </a:r>
            <a:r>
              <a:rPr lang="en-US" altLang="en-US" sz="2400" b="1" dirty="0">
                <a:solidFill>
                  <a:srgbClr val="FFFFCC"/>
                </a:solidFill>
                <a:latin typeface="Calibri" panose="020F0502020204030204" pitchFamily="34" charset="0"/>
                <a:cs typeface="Times New Roman" panose="02020603050405020304" pitchFamily="18" charset="0"/>
              </a:rPr>
              <a:t> </a:t>
            </a:r>
            <a:r>
              <a:rPr lang="en-US" altLang="en-US" sz="2400" b="1" dirty="0" smtClean="0">
                <a:solidFill>
                  <a:srgbClr val="FFFFCC"/>
                </a:solidFill>
                <a:latin typeface="Calibri" panose="020F0502020204030204" pitchFamily="34" charset="0"/>
                <a:cs typeface="Times New Roman" panose="02020603050405020304" pitchFamily="18" charset="0"/>
              </a:rPr>
              <a:t>value</a:t>
            </a:r>
          </a:p>
          <a:p>
            <a:pPr marL="457200" indent="-457200" eaLnBrk="1" hangingPunct="1">
              <a:spcBef>
                <a:spcPts val="1800"/>
              </a:spcBef>
            </a:pPr>
            <a:r>
              <a:rPr lang="en-US" altLang="en-US" sz="2400" b="1" dirty="0">
                <a:solidFill>
                  <a:srgbClr val="FFFFCC"/>
                </a:solidFill>
                <a:latin typeface="Calibri" panose="020F0502020204030204" pitchFamily="34" charset="0"/>
              </a:rPr>
              <a:t>Different examinees take different </a:t>
            </a:r>
            <a:r>
              <a:rPr lang="en-US" altLang="en-US" sz="2400" b="1" dirty="0" smtClean="0">
                <a:solidFill>
                  <a:srgbClr val="FFFFCC"/>
                </a:solidFill>
                <a:latin typeface="Calibri" panose="020F0502020204030204" pitchFamily="34" charset="0"/>
              </a:rPr>
              <a:t>tests</a:t>
            </a:r>
          </a:p>
          <a:p>
            <a:pPr marL="457200" indent="-457200" eaLnBrk="1" hangingPunct="1">
              <a:spcBef>
                <a:spcPts val="1800"/>
              </a:spcBef>
            </a:pPr>
            <a:r>
              <a:rPr lang="en-US" altLang="en-US" sz="2400" b="1" dirty="0">
                <a:solidFill>
                  <a:srgbClr val="FFFFCC"/>
                </a:solidFill>
                <a:latin typeface="Calibri" panose="020F0502020204030204" pitchFamily="34" charset="0"/>
              </a:rPr>
              <a:t>Only through IRT can items be appropriately selected, trait values estimated after each item administered, and the resulting test scores</a:t>
            </a:r>
            <a:r>
              <a:rPr lang="en-US" altLang="en-US" sz="2400" b="1" dirty="0">
                <a:solidFill>
                  <a:srgbClr val="FFFFCC"/>
                </a:solidFill>
                <a:latin typeface="Calibri" panose="020F0502020204030204" pitchFamily="34" charset="0"/>
                <a:cs typeface="Times New Roman" panose="02020603050405020304" pitchFamily="18" charset="0"/>
              </a:rPr>
              <a:t> compared</a:t>
            </a:r>
            <a:r>
              <a:rPr lang="en-US" altLang="en-US" sz="2400" b="1" dirty="0">
                <a:solidFill>
                  <a:srgbClr val="FFFFCC"/>
                </a:solidFill>
                <a:latin typeface="Calibri" panose="020F0502020204030204" pitchFamily="34" charset="0"/>
              </a:rPr>
              <a:t> </a:t>
            </a:r>
            <a:endParaRPr lang="el-GR" altLang="en-US" sz="2400" b="1" dirty="0">
              <a:solidFill>
                <a:srgbClr val="FFFFCC"/>
              </a:solidFill>
              <a:latin typeface="Calibri" panose="020F0502020204030204" pitchFamily="34" charset="0"/>
              <a:cs typeface="Times New Roman" panose="02020603050405020304" pitchFamily="18" charset="0"/>
            </a:endParaRPr>
          </a:p>
          <a:p>
            <a:pPr marL="0" indent="0" eaLnBrk="1" hangingPunct="1">
              <a:buNone/>
            </a:pPr>
            <a:endParaRPr lang="el-GR" altLang="en-US" dirty="0">
              <a:cs typeface="Times New Roman" panose="02020603050405020304" pitchFamily="18" charset="0"/>
            </a:endParaRPr>
          </a:p>
          <a:p>
            <a:pPr eaLnBrk="1" hangingPunct="1"/>
            <a:endParaRPr lang="en-US" altLang="en-US" dirty="0" smtClean="0">
              <a:solidFill>
                <a:srgbClr val="FFFF66"/>
              </a:solidFill>
            </a:endParaRPr>
          </a:p>
        </p:txBody>
      </p:sp>
      <p:sp>
        <p:nvSpPr>
          <p:cNvPr id="231428" name="Rectangle 4"/>
          <p:cNvSpPr>
            <a:spLocks noChangeArrowheads="1"/>
          </p:cNvSpPr>
          <p:nvPr/>
        </p:nvSpPr>
        <p:spPr bwMode="auto">
          <a:xfrm>
            <a:off x="609600" y="37338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spcBef>
                <a:spcPct val="20000"/>
              </a:spcBef>
              <a:buFontTx/>
              <a:buChar char="•"/>
            </a:pPr>
            <a:endParaRPr lang="el-GR" altLang="en-US" sz="3200" b="0" dirty="0">
              <a:cs typeface="Times New Roman" panose="02020603050405020304" pitchFamily="18" charset="0"/>
            </a:endParaRPr>
          </a:p>
        </p:txBody>
      </p:sp>
      <p:sp>
        <p:nvSpPr>
          <p:cNvPr id="231429" name="Rectangle 5"/>
          <p:cNvSpPr>
            <a:spLocks noChangeArrowheads="1"/>
          </p:cNvSpPr>
          <p:nvPr/>
        </p:nvSpPr>
        <p:spPr bwMode="auto">
          <a:xfrm>
            <a:off x="685800" y="5105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spcBef>
                <a:spcPct val="20000"/>
              </a:spcBef>
              <a:buFontTx/>
              <a:buChar char="•"/>
            </a:pPr>
            <a:endParaRPr lang="el-GR" altLang="en-US" sz="3200" b="0" dirty="0">
              <a:cs typeface="Times New Roman" panose="02020603050405020304" pitchFamily="18" charset="0"/>
            </a:endParaRPr>
          </a:p>
        </p:txBody>
      </p:sp>
    </p:spTree>
    <p:extLst>
      <p:ext uri="{BB962C8B-B14F-4D97-AF65-F5344CB8AC3E}">
        <p14:creationId xmlns:p14="http://schemas.microsoft.com/office/powerpoint/2010/main" val="2461877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1427">
                                            <p:txEl>
                                              <p:pRg st="0" end="0"/>
                                            </p:txEl>
                                          </p:spTgt>
                                        </p:tgtEl>
                                        <p:attrNameLst>
                                          <p:attrName>style.visibility</p:attrName>
                                        </p:attrNameLst>
                                      </p:cBhvr>
                                      <p:to>
                                        <p:strVal val="visible"/>
                                      </p:to>
                                    </p:set>
                                    <p:animEffect transition="in" filter="dissolve">
                                      <p:cBhvr>
                                        <p:cTn id="7" dur="500"/>
                                        <p:tgtEl>
                                          <p:spTgt spid="2314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1427">
                                            <p:txEl>
                                              <p:pRg st="1" end="1"/>
                                            </p:txEl>
                                          </p:spTgt>
                                        </p:tgtEl>
                                        <p:attrNameLst>
                                          <p:attrName>style.visibility</p:attrName>
                                        </p:attrNameLst>
                                      </p:cBhvr>
                                      <p:to>
                                        <p:strVal val="visible"/>
                                      </p:to>
                                    </p:set>
                                    <p:animEffect transition="in" filter="dissolve">
                                      <p:cBhvr>
                                        <p:cTn id="12" dur="500"/>
                                        <p:tgtEl>
                                          <p:spTgt spid="2314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31427">
                                            <p:txEl>
                                              <p:pRg st="2" end="2"/>
                                            </p:txEl>
                                          </p:spTgt>
                                        </p:tgtEl>
                                        <p:attrNameLst>
                                          <p:attrName>style.visibility</p:attrName>
                                        </p:attrNameLst>
                                      </p:cBhvr>
                                      <p:to>
                                        <p:strVal val="visible"/>
                                      </p:to>
                                    </p:set>
                                    <p:animEffect transition="in" filter="dissolve">
                                      <p:cBhvr>
                                        <p:cTn id="17" dur="500"/>
                                        <p:tgtEl>
                                          <p:spTgt spid="2314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31427">
                                            <p:txEl>
                                              <p:pRg st="3" end="3"/>
                                            </p:txEl>
                                          </p:spTgt>
                                        </p:tgtEl>
                                        <p:attrNameLst>
                                          <p:attrName>style.visibility</p:attrName>
                                        </p:attrNameLst>
                                      </p:cBhvr>
                                      <p:to>
                                        <p:strVal val="visible"/>
                                      </p:to>
                                    </p:set>
                                    <p:animEffect transition="in" filter="dissolve">
                                      <p:cBhvr>
                                        <p:cTn id="22" dur="500"/>
                                        <p:tgtEl>
                                          <p:spTgt spid="2314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nodePh="1">
                                  <p:stCondLst>
                                    <p:cond delay="0"/>
                                  </p:stCondLst>
                                  <p:endCondLst>
                                    <p:cond evt="begin" delay="0">
                                      <p:tn val="25"/>
                                    </p:cond>
                                  </p:endCondLst>
                                  <p:childTnLst>
                                    <p:set>
                                      <p:cBhvr>
                                        <p:cTn id="26" dur="1" fill="hold">
                                          <p:stCondLst>
                                            <p:cond delay="0"/>
                                          </p:stCondLst>
                                        </p:cTn>
                                        <p:tgtEl>
                                          <p:spTgt spid="231428"/>
                                        </p:tgtEl>
                                        <p:attrNameLst>
                                          <p:attrName>style.visibility</p:attrName>
                                        </p:attrNameLst>
                                      </p:cBhvr>
                                      <p:to>
                                        <p:strVal val="visible"/>
                                      </p:to>
                                    </p:set>
                                    <p:animEffect transition="in" filter="dissolve">
                                      <p:cBhvr>
                                        <p:cTn id="27" dur="500"/>
                                        <p:tgtEl>
                                          <p:spTgt spid="23142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nodePh="1">
                                  <p:stCondLst>
                                    <p:cond delay="0"/>
                                  </p:stCondLst>
                                  <p:endCondLst>
                                    <p:cond evt="begin" delay="0">
                                      <p:tn val="30"/>
                                    </p:cond>
                                  </p:endCondLst>
                                  <p:childTnLst>
                                    <p:set>
                                      <p:cBhvr>
                                        <p:cTn id="31" dur="1" fill="hold">
                                          <p:stCondLst>
                                            <p:cond delay="0"/>
                                          </p:stCondLst>
                                        </p:cTn>
                                        <p:tgtEl>
                                          <p:spTgt spid="231429"/>
                                        </p:tgtEl>
                                        <p:attrNameLst>
                                          <p:attrName>style.visibility</p:attrName>
                                        </p:attrNameLst>
                                      </p:cBhvr>
                                      <p:to>
                                        <p:strVal val="visible"/>
                                      </p:to>
                                    </p:set>
                                    <p:animEffect transition="in" filter="dissolve">
                                      <p:cBhvr>
                                        <p:cTn id="32" dur="500"/>
                                        <p:tgtEl>
                                          <p:spTgt spid="2314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build="p"/>
      <p:bldP spid="231428" grpId="0"/>
      <p:bldP spid="231429"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Advantages Of CAT</a:t>
            </a:r>
          </a:p>
        </p:txBody>
      </p:sp>
      <p:sp>
        <p:nvSpPr>
          <p:cNvPr id="102403" name="Rectangle 3"/>
          <p:cNvSpPr>
            <a:spLocks noGrp="1" noChangeArrowheads="1"/>
          </p:cNvSpPr>
          <p:nvPr>
            <p:ph type="body" idx="1"/>
          </p:nvPr>
        </p:nvSpPr>
        <p:spPr>
          <a:xfrm>
            <a:off x="457200" y="1504950"/>
            <a:ext cx="8001000" cy="4610100"/>
          </a:xfrm>
        </p:spPr>
        <p:txBody>
          <a:bodyPr>
            <a:noAutofit/>
          </a:bodyPr>
          <a:lstStyle/>
          <a:p>
            <a:pPr marL="457200" indent="-457200" eaLnBrk="1" hangingPunct="1">
              <a:spcBef>
                <a:spcPts val="1800"/>
              </a:spcBef>
            </a:pPr>
            <a:r>
              <a:rPr lang="en-US" altLang="en-US" sz="2400" b="1" dirty="0" smtClean="0">
                <a:solidFill>
                  <a:srgbClr val="FFFFCC"/>
                </a:solidFill>
                <a:latin typeface="Calibri" panose="020F0502020204030204" pitchFamily="34" charset="0"/>
              </a:rPr>
              <a:t>Testing time can be shortened</a:t>
            </a:r>
          </a:p>
          <a:p>
            <a:pPr marL="457200" indent="-457200" eaLnBrk="1" hangingPunct="1">
              <a:spcBef>
                <a:spcPts val="1800"/>
              </a:spcBef>
            </a:pPr>
            <a:r>
              <a:rPr lang="en-US" altLang="en-US" sz="2400" b="1" dirty="0">
                <a:solidFill>
                  <a:srgbClr val="FFFFCC"/>
                </a:solidFill>
                <a:latin typeface="Calibri" panose="020F0502020204030204" pitchFamily="34" charset="0"/>
              </a:rPr>
              <a:t>Examinees’ trait values can be estimated with a desired degree of </a:t>
            </a:r>
            <a:r>
              <a:rPr lang="en-US" altLang="en-US" sz="2400" b="1" dirty="0" smtClean="0">
                <a:solidFill>
                  <a:srgbClr val="FFFFCC"/>
                </a:solidFill>
                <a:latin typeface="Calibri" panose="020F0502020204030204" pitchFamily="34" charset="0"/>
              </a:rPr>
              <a:t>precision</a:t>
            </a:r>
          </a:p>
          <a:p>
            <a:pPr marL="457200" indent="-457200" eaLnBrk="1" hangingPunct="1">
              <a:spcBef>
                <a:spcPts val="1800"/>
              </a:spcBef>
            </a:pPr>
            <a:r>
              <a:rPr lang="en-US" altLang="en-US" sz="2400" b="1" dirty="0">
                <a:solidFill>
                  <a:srgbClr val="FFFFCC"/>
                </a:solidFill>
                <a:latin typeface="Calibri" panose="020F0502020204030204" pitchFamily="34" charset="0"/>
              </a:rPr>
              <a:t>Scoring and reporting can be </a:t>
            </a:r>
            <a:r>
              <a:rPr lang="en-US" altLang="en-US" sz="2400" b="1" dirty="0" smtClean="0">
                <a:solidFill>
                  <a:srgbClr val="FFFFCC"/>
                </a:solidFill>
                <a:latin typeface="Calibri" panose="020F0502020204030204" pitchFamily="34" charset="0"/>
              </a:rPr>
              <a:t>immediate</a:t>
            </a:r>
          </a:p>
          <a:p>
            <a:pPr marL="457200" indent="-457200" eaLnBrk="1" hangingPunct="1">
              <a:spcBef>
                <a:spcPts val="1800"/>
              </a:spcBef>
            </a:pPr>
            <a:r>
              <a:rPr lang="en-US" altLang="en-US" sz="2400" b="1" dirty="0">
                <a:solidFill>
                  <a:srgbClr val="FFFFCC"/>
                </a:solidFill>
                <a:latin typeface="Calibri" panose="020F0502020204030204" pitchFamily="34" charset="0"/>
              </a:rPr>
              <a:t>Scoring errors and loss of data are </a:t>
            </a:r>
            <a:r>
              <a:rPr lang="en-US" altLang="en-US" sz="2400" b="1" dirty="0" smtClean="0">
                <a:solidFill>
                  <a:srgbClr val="FFFFCC"/>
                </a:solidFill>
                <a:latin typeface="Calibri" panose="020F0502020204030204" pitchFamily="34" charset="0"/>
              </a:rPr>
              <a:t>reduced</a:t>
            </a:r>
          </a:p>
          <a:p>
            <a:pPr marL="457200" indent="-457200" eaLnBrk="1" hangingPunct="1">
              <a:spcBef>
                <a:spcPts val="1800"/>
              </a:spcBef>
            </a:pPr>
            <a:r>
              <a:rPr lang="en-US" altLang="en-US" sz="2400" b="1" dirty="0">
                <a:solidFill>
                  <a:srgbClr val="FFFFCC"/>
                </a:solidFill>
                <a:latin typeface="Calibri" panose="020F0502020204030204" pitchFamily="34" charset="0"/>
              </a:rPr>
              <a:t>Test security is preserved (in theory)</a:t>
            </a:r>
          </a:p>
          <a:p>
            <a:pPr marL="457200" indent="-457200" eaLnBrk="1" hangingPunct="1">
              <a:spcBef>
                <a:spcPts val="1800"/>
              </a:spcBef>
            </a:pPr>
            <a:r>
              <a:rPr lang="en-US" altLang="en-US" sz="2400" b="1" dirty="0">
                <a:solidFill>
                  <a:srgbClr val="FFFFCC"/>
                </a:solidFill>
                <a:latin typeface="Calibri" panose="020F0502020204030204" pitchFamily="34" charset="0"/>
              </a:rPr>
              <a:t>Paper use is eliminated</a:t>
            </a:r>
          </a:p>
          <a:p>
            <a:pPr marL="457200" indent="-457200" eaLnBrk="1" hangingPunct="1">
              <a:spcBef>
                <a:spcPts val="1800"/>
              </a:spcBef>
            </a:pPr>
            <a:r>
              <a:rPr lang="en-US" altLang="en-US" sz="2400" b="1" dirty="0">
                <a:solidFill>
                  <a:srgbClr val="FFFFCC"/>
                </a:solidFill>
                <a:latin typeface="Calibri" panose="020F0502020204030204" pitchFamily="34" charset="0"/>
              </a:rPr>
              <a:t>Need for supervision is </a:t>
            </a:r>
            <a:r>
              <a:rPr lang="en-US" altLang="en-US" sz="2400" b="1" dirty="0" smtClean="0">
                <a:solidFill>
                  <a:srgbClr val="FFFFCC"/>
                </a:solidFill>
                <a:latin typeface="Calibri" panose="020F0502020204030204" pitchFamily="34" charset="0"/>
              </a:rPr>
              <a:t>reduced</a:t>
            </a:r>
            <a:endParaRPr lang="en-US" altLang="en-US" sz="2400" b="1" dirty="0">
              <a:solidFill>
                <a:srgbClr val="FFFFCC"/>
              </a:solidFill>
              <a:latin typeface="Calibri" panose="020F0502020204030204" pitchFamily="34" charset="0"/>
            </a:endParaRPr>
          </a:p>
          <a:p>
            <a:pPr eaLnBrk="1" hangingPunct="1"/>
            <a:endParaRPr lang="en-US" altLang="en-US" sz="2400" b="1" dirty="0">
              <a:solidFill>
                <a:srgbClr val="FFFFCC"/>
              </a:solidFill>
              <a:latin typeface="Calibri" panose="020F0502020204030204" pitchFamily="34" charset="0"/>
            </a:endParaRPr>
          </a:p>
          <a:p>
            <a:pPr eaLnBrk="1" hangingPunct="1"/>
            <a:endParaRPr lang="en-US" altLang="en-US" dirty="0"/>
          </a:p>
          <a:p>
            <a:pPr eaLnBrk="1" hangingPunct="1"/>
            <a:endParaRPr lang="en-US" altLang="en-US" dirty="0" smtClean="0">
              <a:solidFill>
                <a:srgbClr val="FFFF66"/>
              </a:solidFill>
            </a:endParaRPr>
          </a:p>
        </p:txBody>
      </p:sp>
      <p:sp>
        <p:nvSpPr>
          <p:cNvPr id="102404" name="Rectangle 4"/>
          <p:cNvSpPr>
            <a:spLocks noChangeArrowheads="1"/>
          </p:cNvSpPr>
          <p:nvPr/>
        </p:nvSpPr>
        <p:spPr bwMode="auto">
          <a:xfrm>
            <a:off x="609600" y="2743200"/>
            <a:ext cx="8001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spcBef>
                <a:spcPct val="20000"/>
              </a:spcBef>
              <a:buFontTx/>
              <a:buChar char="•"/>
            </a:pPr>
            <a:endParaRPr lang="en-US" altLang="en-US" sz="3200" b="0" dirty="0"/>
          </a:p>
        </p:txBody>
      </p:sp>
      <p:sp>
        <p:nvSpPr>
          <p:cNvPr id="102405" name="Rectangle 5"/>
          <p:cNvSpPr>
            <a:spLocks noChangeArrowheads="1"/>
          </p:cNvSpPr>
          <p:nvPr/>
        </p:nvSpPr>
        <p:spPr bwMode="auto">
          <a:xfrm>
            <a:off x="685800" y="3962400"/>
            <a:ext cx="8001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spcBef>
                <a:spcPct val="20000"/>
              </a:spcBef>
              <a:buFontTx/>
              <a:buChar char="•"/>
            </a:pPr>
            <a:endParaRPr lang="en-US" altLang="en-US" sz="3200" b="0" dirty="0"/>
          </a:p>
        </p:txBody>
      </p:sp>
      <p:sp>
        <p:nvSpPr>
          <p:cNvPr id="102406" name="Rectangle 6"/>
          <p:cNvSpPr>
            <a:spLocks noChangeArrowheads="1"/>
          </p:cNvSpPr>
          <p:nvPr/>
        </p:nvSpPr>
        <p:spPr bwMode="auto">
          <a:xfrm>
            <a:off x="609600" y="4800600"/>
            <a:ext cx="8001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spcBef>
                <a:spcPct val="20000"/>
              </a:spcBef>
              <a:buFontTx/>
              <a:buChar char="•"/>
            </a:pPr>
            <a:endParaRPr lang="en-US" altLang="en-US" sz="3200" b="0" dirty="0"/>
          </a:p>
        </p:txBody>
      </p:sp>
    </p:spTree>
    <p:extLst>
      <p:ext uri="{BB962C8B-B14F-4D97-AF65-F5344CB8AC3E}">
        <p14:creationId xmlns:p14="http://schemas.microsoft.com/office/powerpoint/2010/main" val="192507852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712922"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Adaptive Testing</a:t>
            </a:r>
          </a:p>
        </p:txBody>
      </p:sp>
      <p:sp>
        <p:nvSpPr>
          <p:cNvPr id="235524" name="Rectangle 4"/>
          <p:cNvSpPr>
            <a:spLocks noChangeArrowheads="1"/>
          </p:cNvSpPr>
          <p:nvPr/>
        </p:nvSpPr>
        <p:spPr bwMode="auto">
          <a:xfrm>
            <a:off x="457200" y="1524000"/>
            <a:ext cx="7772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marL="457200" indent="-457200" algn="l" eaLnBrk="1" hangingPunct="1">
              <a:spcBef>
                <a:spcPts val="1800"/>
              </a:spcBef>
              <a:buFontTx/>
              <a:buChar char="•"/>
            </a:pPr>
            <a:r>
              <a:rPr lang="en-US" altLang="en-US" sz="2400" dirty="0">
                <a:solidFill>
                  <a:srgbClr val="FFFFCC"/>
                </a:solidFill>
                <a:latin typeface="Calibri" panose="020F0502020204030204" pitchFamily="34" charset="0"/>
              </a:rPr>
              <a:t>Items are pre-calibrated and stored in a </a:t>
            </a:r>
            <a:r>
              <a:rPr lang="en-US" altLang="en-US" sz="2400" dirty="0" smtClean="0">
                <a:solidFill>
                  <a:srgbClr val="FFFFCC"/>
                </a:solidFill>
                <a:latin typeface="Calibri" panose="020F0502020204030204" pitchFamily="34" charset="0"/>
              </a:rPr>
              <a:t>bank</a:t>
            </a:r>
          </a:p>
          <a:p>
            <a:pPr marL="457200" indent="-457200" eaLnBrk="1" hangingPunct="1">
              <a:spcBef>
                <a:spcPts val="1800"/>
              </a:spcBef>
              <a:buFontTx/>
              <a:buChar char="•"/>
            </a:pPr>
            <a:r>
              <a:rPr lang="en-US" altLang="en-US" sz="2400" dirty="0">
                <a:solidFill>
                  <a:srgbClr val="FFFFCC"/>
                </a:solidFill>
                <a:latin typeface="Calibri" panose="020F0502020204030204" pitchFamily="34" charset="0"/>
              </a:rPr>
              <a:t>Item bank should be large and varied in </a:t>
            </a:r>
            <a:r>
              <a:rPr lang="en-US" altLang="en-US" sz="2400" dirty="0" smtClean="0">
                <a:solidFill>
                  <a:srgbClr val="FFFFCC"/>
                </a:solidFill>
                <a:latin typeface="Calibri" panose="020F0502020204030204" pitchFamily="34" charset="0"/>
              </a:rPr>
              <a:t>difficulty</a:t>
            </a:r>
          </a:p>
          <a:p>
            <a:pPr marL="457200" indent="-457200" eaLnBrk="1" hangingPunct="1">
              <a:spcBef>
                <a:spcPts val="1800"/>
              </a:spcBef>
              <a:buFontTx/>
              <a:buChar char="•"/>
            </a:pPr>
            <a:r>
              <a:rPr lang="en-US" altLang="en-US" sz="2400" dirty="0">
                <a:solidFill>
                  <a:srgbClr val="FFFFCC"/>
                </a:solidFill>
                <a:latin typeface="Calibri" panose="020F0502020204030204" pitchFamily="34" charset="0"/>
              </a:rPr>
              <a:t>Examinee is administered one or more items of moderate difficulty to obtain initial trait </a:t>
            </a:r>
            <a:r>
              <a:rPr lang="en-US" altLang="en-US" sz="2400" dirty="0" smtClean="0">
                <a:solidFill>
                  <a:srgbClr val="FFFFCC"/>
                </a:solidFill>
                <a:latin typeface="Calibri" panose="020F0502020204030204" pitchFamily="34" charset="0"/>
              </a:rPr>
              <a:t>estimate</a:t>
            </a:r>
            <a:endParaRPr lang="el-GR" altLang="en-US" sz="2400" dirty="0">
              <a:solidFill>
                <a:srgbClr val="FFFFCC"/>
              </a:solidFill>
              <a:latin typeface="Calibri" panose="020F0502020204030204" pitchFamily="34" charset="0"/>
              <a:cs typeface="Times New Roman" panose="02020603050405020304" pitchFamily="18" charset="0"/>
            </a:endParaRPr>
          </a:p>
        </p:txBody>
      </p:sp>
      <p:sp>
        <p:nvSpPr>
          <p:cNvPr id="235525" name="Rectangle 5"/>
          <p:cNvSpPr>
            <a:spLocks noChangeArrowheads="1"/>
          </p:cNvSpPr>
          <p:nvPr/>
        </p:nvSpPr>
        <p:spPr bwMode="auto">
          <a:xfrm>
            <a:off x="685800" y="2895600"/>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spcBef>
                <a:spcPct val="20000"/>
              </a:spcBef>
              <a:buFontTx/>
              <a:buChar char="•"/>
            </a:pPr>
            <a:endParaRPr lang="el-GR" altLang="en-US" sz="3200" b="0" dirty="0">
              <a:cs typeface="Times New Roman" panose="02020603050405020304" pitchFamily="18" charset="0"/>
            </a:endParaRPr>
          </a:p>
        </p:txBody>
      </p:sp>
      <p:sp>
        <p:nvSpPr>
          <p:cNvPr id="235527" name="Rectangle 7"/>
          <p:cNvSpPr>
            <a:spLocks noChangeArrowheads="1"/>
          </p:cNvSpPr>
          <p:nvPr/>
        </p:nvSpPr>
        <p:spPr bwMode="auto">
          <a:xfrm>
            <a:off x="685800" y="42672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spcBef>
                <a:spcPct val="20000"/>
              </a:spcBef>
              <a:buFontTx/>
              <a:buChar char="•"/>
            </a:pPr>
            <a:endParaRPr lang="el-GR" altLang="en-US" sz="3200" b="0" dirty="0">
              <a:cs typeface="Times New Roman" panose="02020603050405020304" pitchFamily="18" charset="0"/>
            </a:endParaRPr>
          </a:p>
        </p:txBody>
      </p:sp>
    </p:spTree>
    <p:extLst>
      <p:ext uri="{BB962C8B-B14F-4D97-AF65-F5344CB8AC3E}">
        <p14:creationId xmlns:p14="http://schemas.microsoft.com/office/powerpoint/2010/main" val="1646240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24"/>
                                        </p:tgtEl>
                                        <p:attrNameLst>
                                          <p:attrName>style.visibility</p:attrName>
                                        </p:attrNameLst>
                                      </p:cBhvr>
                                      <p:to>
                                        <p:strVal val="visible"/>
                                      </p:to>
                                    </p:set>
                                    <p:animEffect transition="in" filter="dissolve">
                                      <p:cBhvr>
                                        <p:cTn id="7" dur="500"/>
                                        <p:tgtEl>
                                          <p:spTgt spid="2355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nodePh="1">
                                  <p:stCondLst>
                                    <p:cond delay="0"/>
                                  </p:stCondLst>
                                  <p:endCondLst>
                                    <p:cond evt="begin" delay="0">
                                      <p:tn val="10"/>
                                    </p:cond>
                                  </p:endCondLst>
                                  <p:childTnLst>
                                    <p:set>
                                      <p:cBhvr>
                                        <p:cTn id="11" dur="1" fill="hold">
                                          <p:stCondLst>
                                            <p:cond delay="0"/>
                                          </p:stCondLst>
                                        </p:cTn>
                                        <p:tgtEl>
                                          <p:spTgt spid="235525"/>
                                        </p:tgtEl>
                                        <p:attrNameLst>
                                          <p:attrName>style.visibility</p:attrName>
                                        </p:attrNameLst>
                                      </p:cBhvr>
                                      <p:to>
                                        <p:strVal val="visible"/>
                                      </p:to>
                                    </p:set>
                                    <p:animEffect transition="in" filter="dissolve">
                                      <p:cBhvr>
                                        <p:cTn id="12" dur="500"/>
                                        <p:tgtEl>
                                          <p:spTgt spid="2355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nodePh="1">
                                  <p:stCondLst>
                                    <p:cond delay="0"/>
                                  </p:stCondLst>
                                  <p:endCondLst>
                                    <p:cond evt="begin" delay="0">
                                      <p:tn val="15"/>
                                    </p:cond>
                                  </p:endCondLst>
                                  <p:childTnLst>
                                    <p:set>
                                      <p:cBhvr>
                                        <p:cTn id="16" dur="1" fill="hold">
                                          <p:stCondLst>
                                            <p:cond delay="0"/>
                                          </p:stCondLst>
                                        </p:cTn>
                                        <p:tgtEl>
                                          <p:spTgt spid="235527"/>
                                        </p:tgtEl>
                                        <p:attrNameLst>
                                          <p:attrName>style.visibility</p:attrName>
                                        </p:attrNameLst>
                                      </p:cBhvr>
                                      <p:to>
                                        <p:strVal val="visible"/>
                                      </p:to>
                                    </p:set>
                                    <p:animEffect transition="in" filter="dissolve">
                                      <p:cBhvr>
                                        <p:cTn id="17" dur="500"/>
                                        <p:tgtEl>
                                          <p:spTgt spid="2355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4" grpId="0"/>
      <p:bldP spid="235525" grpId="0"/>
      <p:bldP spid="2355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990600"/>
          </a:xfrm>
        </p:spPr>
        <p:txBody>
          <a:bodyPr/>
          <a:lstStyle/>
          <a:p>
            <a:pPr eaLnBrk="1" hangingPunct="1">
              <a:defRPr/>
            </a:pPr>
            <a:r>
              <a:rPr lang="en-US" sz="3200" b="1" dirty="0" smtClean="0">
                <a:solidFill>
                  <a:srgbClr val="FFFFCC"/>
                </a:solidFill>
                <a:latin typeface="Calibri" panose="020F0502020204030204" pitchFamily="34" charset="0"/>
                <a:cs typeface="+mj-cs"/>
              </a:rPr>
              <a:t>Testing in India </a:t>
            </a:r>
          </a:p>
        </p:txBody>
      </p:sp>
      <p:sp>
        <p:nvSpPr>
          <p:cNvPr id="2051" name="Text Box 3"/>
          <p:cNvSpPr txBox="1">
            <a:spLocks noChangeArrowheads="1"/>
          </p:cNvSpPr>
          <p:nvPr/>
        </p:nvSpPr>
        <p:spPr bwMode="auto">
          <a:xfrm>
            <a:off x="476573" y="1226949"/>
            <a:ext cx="7315200"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marL="341313" indent="-341313" eaLnBrk="1" hangingPunct="1">
              <a:spcBef>
                <a:spcPct val="50000"/>
              </a:spcBef>
              <a:buFont typeface="Arial" panose="020B0604020202020204" pitchFamily="34" charset="0"/>
              <a:buChar char="•"/>
            </a:pPr>
            <a:r>
              <a:rPr lang="en-US" altLang="en-US" b="1" dirty="0" smtClean="0">
                <a:solidFill>
                  <a:srgbClr val="FFFFCC"/>
                </a:solidFill>
                <a:latin typeface="Calibri" panose="020F0502020204030204" pitchFamily="34" charset="0"/>
              </a:rPr>
              <a:t>Testing in India has a long history</a:t>
            </a:r>
          </a:p>
          <a:p>
            <a:pPr marL="285750" lvl="1" indent="0" eaLnBrk="1" hangingPunct="1">
              <a:spcBef>
                <a:spcPct val="50000"/>
              </a:spcBef>
              <a:tabLst>
                <a:tab pos="287338" algn="l"/>
                <a:tab pos="457200" algn="l"/>
              </a:tabLst>
            </a:pPr>
            <a:r>
              <a:rPr lang="en-US" altLang="en-US" b="1" dirty="0" smtClean="0">
                <a:solidFill>
                  <a:srgbClr val="FFFFCC"/>
                </a:solidFill>
                <a:latin typeface="Calibri" panose="020F0502020204030204" pitchFamily="34" charset="0"/>
              </a:rPr>
              <a:t>		Knowledge/Skill testing was common in ancient 		India</a:t>
            </a:r>
          </a:p>
          <a:p>
            <a:pPr marL="628650" lvl="1" indent="-225425" eaLnBrk="1" hangingPunct="1">
              <a:spcBef>
                <a:spcPct val="50000"/>
              </a:spcBef>
              <a:buFont typeface="Arial" panose="020B0604020202020204" pitchFamily="34" charset="0"/>
              <a:buChar char="•"/>
            </a:pPr>
            <a:r>
              <a:rPr lang="en-US" altLang="en-US" b="1" dirty="0" smtClean="0">
                <a:solidFill>
                  <a:srgbClr val="FFFFCC"/>
                </a:solidFill>
                <a:latin typeface="Calibri" panose="020F0502020204030204" pitchFamily="34" charset="0"/>
              </a:rPr>
              <a:t>Rama was subjected to competency testing by Sugriva </a:t>
            </a:r>
          </a:p>
          <a:p>
            <a:pPr marL="628650" lvl="1" indent="-225425" eaLnBrk="1" hangingPunct="1">
              <a:spcBef>
                <a:spcPct val="50000"/>
              </a:spcBef>
              <a:buFont typeface="Arial" panose="020B0604020202020204" pitchFamily="34" charset="0"/>
              <a:buChar char="•"/>
            </a:pPr>
            <a:r>
              <a:rPr lang="en-US" altLang="en-US" b="1" dirty="0" smtClean="0">
                <a:solidFill>
                  <a:srgbClr val="FFFFCC"/>
                </a:solidFill>
                <a:latin typeface="Calibri" panose="020F0502020204030204" pitchFamily="34" charset="0"/>
              </a:rPr>
              <a:t>Yudhisthira was tested with a 133 item, high stakes test (Yaksha Prashna) </a:t>
            </a:r>
          </a:p>
          <a:p>
            <a:pPr marL="628650" lvl="1" indent="-225425" eaLnBrk="1" hangingPunct="1">
              <a:spcBef>
                <a:spcPct val="50000"/>
              </a:spcBef>
              <a:buFont typeface="Arial" panose="020B0604020202020204" pitchFamily="34" charset="0"/>
              <a:buChar char="•"/>
            </a:pPr>
            <a:r>
              <a:rPr lang="en-US" altLang="en-US" b="1" dirty="0" smtClean="0">
                <a:solidFill>
                  <a:srgbClr val="FFFFCC"/>
                </a:solidFill>
                <a:latin typeface="Calibri" panose="020F0502020204030204" pitchFamily="34" charset="0"/>
              </a:rPr>
              <a:t>According to the Bhagavatam, the name Parikshit (Examiner) was given to the successor of Yudhisthira </a:t>
            </a:r>
          </a:p>
          <a:p>
            <a:pPr marL="285750" lvl="1" indent="0" eaLnBrk="1" hangingPunct="1">
              <a:spcBef>
                <a:spcPct val="50000"/>
              </a:spcBef>
              <a:tabLst>
                <a:tab pos="457200" algn="l"/>
              </a:tabLst>
            </a:pPr>
            <a:r>
              <a:rPr lang="en-US" altLang="en-US" b="1" dirty="0" smtClean="0">
                <a:solidFill>
                  <a:srgbClr val="FFFFCC"/>
                </a:solidFill>
                <a:latin typeface="Calibri" panose="020F0502020204030204" pitchFamily="34" charset="0"/>
              </a:rPr>
              <a:t>	Testing in the form of puzzles and games was often 	used for entertainment</a:t>
            </a:r>
            <a:endParaRPr lang="en-US" altLang="en-US" b="1" dirty="0">
              <a:solidFill>
                <a:srgbClr val="FFFFCC"/>
              </a:solidFill>
              <a:latin typeface="Calibri" panose="020F0502020204030204" pitchFamily="34" charset="0"/>
            </a:endParaRPr>
          </a:p>
        </p:txBody>
      </p:sp>
      <p:graphicFrame>
        <p:nvGraphicFramePr>
          <p:cNvPr id="16387"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47161"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1721962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685800" y="152400"/>
            <a:ext cx="7772400" cy="1143000"/>
          </a:xfrm>
        </p:spPr>
        <p:txBody>
          <a:bodyPr/>
          <a:lstStyle/>
          <a:p>
            <a:pPr eaLnBrk="1" hangingPunct="1"/>
            <a:r>
              <a:rPr lang="en-US" altLang="en-US" sz="3200" b="1" dirty="0" smtClean="0">
                <a:solidFill>
                  <a:srgbClr val="FFFFCC"/>
                </a:solidFill>
                <a:latin typeface="Calibri" panose="020F0502020204030204" pitchFamily="34" charset="0"/>
              </a:rPr>
              <a:t>Computerized Adaptive Testing (CAT)</a:t>
            </a:r>
          </a:p>
        </p:txBody>
      </p:sp>
      <p:sp>
        <p:nvSpPr>
          <p:cNvPr id="236547" name="Rectangle 3"/>
          <p:cNvSpPr>
            <a:spLocks noGrp="1" noChangeArrowheads="1"/>
          </p:cNvSpPr>
          <p:nvPr>
            <p:ph type="body" idx="1"/>
          </p:nvPr>
        </p:nvSpPr>
        <p:spPr>
          <a:xfrm>
            <a:off x="533400" y="1524000"/>
            <a:ext cx="8001000" cy="3200400"/>
          </a:xfrm>
        </p:spPr>
        <p:txBody>
          <a:bodyPr/>
          <a:lstStyle/>
          <a:p>
            <a:pPr marL="457200" indent="-457200" eaLnBrk="1" hangingPunct="1">
              <a:lnSpc>
                <a:spcPct val="90000"/>
              </a:lnSpc>
              <a:spcBef>
                <a:spcPts val="1800"/>
              </a:spcBef>
            </a:pPr>
            <a:r>
              <a:rPr lang="en-US" altLang="en-US" sz="2400" b="1" dirty="0" smtClean="0">
                <a:solidFill>
                  <a:srgbClr val="FFFFCC"/>
                </a:solidFill>
                <a:latin typeface="Calibri" panose="020F0502020204030204" pitchFamily="34" charset="0"/>
              </a:rPr>
              <a:t>Once an initial </a:t>
            </a:r>
            <a:r>
              <a:rPr lang="el-GR" altLang="en-US" sz="2400" b="1" i="1" dirty="0" smtClean="0">
                <a:solidFill>
                  <a:srgbClr val="FFFFCC"/>
                </a:solidFill>
                <a:latin typeface="Calibri" panose="020F0502020204030204" pitchFamily="34" charset="0"/>
                <a:cs typeface="Times New Roman" panose="02020603050405020304" pitchFamily="18" charset="0"/>
              </a:rPr>
              <a:t>θ</a:t>
            </a:r>
            <a:r>
              <a:rPr lang="en-US" altLang="en-US" sz="2400" b="1" dirty="0" smtClean="0">
                <a:solidFill>
                  <a:srgbClr val="FFFFCC"/>
                </a:solidFill>
                <a:latin typeface="Calibri" panose="020F0502020204030204" pitchFamily="34" charset="0"/>
                <a:cs typeface="Times New Roman" panose="02020603050405020304" pitchFamily="18" charset="0"/>
              </a:rPr>
              <a:t> estimate is obtained, items are selected for administration based on their information functions – the most informative item at the current estimate of </a:t>
            </a:r>
            <a:r>
              <a:rPr lang="el-GR" altLang="en-US" sz="2400" b="1" i="1" dirty="0" smtClean="0">
                <a:solidFill>
                  <a:srgbClr val="FFFFCC"/>
                </a:solidFill>
                <a:latin typeface="Calibri" panose="020F0502020204030204" pitchFamily="34" charset="0"/>
                <a:cs typeface="Times New Roman" panose="02020603050405020304" pitchFamily="18" charset="0"/>
              </a:rPr>
              <a:t>θ</a:t>
            </a:r>
            <a:r>
              <a:rPr lang="en-US" altLang="en-US" sz="2400" b="1" dirty="0" smtClean="0">
                <a:solidFill>
                  <a:srgbClr val="FFFFCC"/>
                </a:solidFill>
                <a:latin typeface="Calibri" panose="020F0502020204030204" pitchFamily="34" charset="0"/>
                <a:cs typeface="Times New Roman" panose="02020603050405020304" pitchFamily="18" charset="0"/>
              </a:rPr>
              <a:t> is selected, taking into account content considerations</a:t>
            </a:r>
          </a:p>
          <a:p>
            <a:pPr marL="457200" indent="-457200" eaLnBrk="1" hangingPunct="1">
              <a:lnSpc>
                <a:spcPct val="90000"/>
              </a:lnSpc>
              <a:spcBef>
                <a:spcPts val="1800"/>
              </a:spcBef>
            </a:pPr>
            <a:r>
              <a:rPr lang="en-US" altLang="en-US" sz="2400" b="1" dirty="0">
                <a:solidFill>
                  <a:srgbClr val="FFFFCC"/>
                </a:solidFill>
                <a:latin typeface="Calibri" panose="020F0502020204030204" pitchFamily="34" charset="0"/>
                <a:cs typeface="Times New Roman" panose="02020603050405020304" pitchFamily="18" charset="0"/>
              </a:rPr>
              <a:t>The trait estimate is updated after each item </a:t>
            </a:r>
            <a:r>
              <a:rPr lang="en-US" altLang="en-US" sz="2400" b="1" dirty="0" smtClean="0">
                <a:solidFill>
                  <a:srgbClr val="FFFFCC"/>
                </a:solidFill>
                <a:latin typeface="Calibri" panose="020F0502020204030204" pitchFamily="34" charset="0"/>
                <a:cs typeface="Times New Roman" panose="02020603050405020304" pitchFamily="18" charset="0"/>
              </a:rPr>
              <a:t>response</a:t>
            </a:r>
          </a:p>
          <a:p>
            <a:pPr marL="457200" indent="-457200" eaLnBrk="1" hangingPunct="1">
              <a:lnSpc>
                <a:spcPct val="90000"/>
              </a:lnSpc>
              <a:spcBef>
                <a:spcPts val="1800"/>
              </a:spcBef>
            </a:pPr>
            <a:r>
              <a:rPr lang="en-US" altLang="en-US" sz="2400" b="1" dirty="0">
                <a:solidFill>
                  <a:srgbClr val="FFFFCC"/>
                </a:solidFill>
                <a:latin typeface="Calibri" panose="020F0502020204030204" pitchFamily="34" charset="0"/>
              </a:rPr>
              <a:t>Testing is terminated after a fixed number of items or when the standard error of the estimate is at a desired level</a:t>
            </a:r>
            <a:endParaRPr lang="el-GR" altLang="en-US" sz="2400" b="1" dirty="0">
              <a:solidFill>
                <a:srgbClr val="FFFFCC"/>
              </a:solidFill>
              <a:latin typeface="Calibri" panose="020F0502020204030204" pitchFamily="34" charset="0"/>
              <a:cs typeface="Times New Roman" panose="02020603050405020304" pitchFamily="18" charset="0"/>
            </a:endParaRPr>
          </a:p>
          <a:p>
            <a:pPr marL="457200" indent="-457200" eaLnBrk="1" hangingPunct="1">
              <a:lnSpc>
                <a:spcPct val="90000"/>
              </a:lnSpc>
            </a:pPr>
            <a:endParaRPr lang="el-GR" altLang="en-US" sz="2400" b="1" dirty="0">
              <a:solidFill>
                <a:srgbClr val="FFFFCC"/>
              </a:solidFill>
              <a:latin typeface="Calibri" panose="020F0502020204030204" pitchFamily="34" charset="0"/>
              <a:cs typeface="Times New Roman" panose="02020603050405020304" pitchFamily="18" charset="0"/>
            </a:endParaRPr>
          </a:p>
          <a:p>
            <a:pPr marL="0" indent="0" eaLnBrk="1" hangingPunct="1">
              <a:lnSpc>
                <a:spcPct val="90000"/>
              </a:lnSpc>
              <a:buNone/>
            </a:pPr>
            <a:endParaRPr lang="en-US" altLang="en-US" sz="2400" b="1" i="1" dirty="0" smtClean="0">
              <a:solidFill>
                <a:srgbClr val="FFFFCC"/>
              </a:solidFill>
              <a:latin typeface="Calibri" panose="020F0502020204030204" pitchFamily="34" charset="0"/>
              <a:cs typeface="Times New Roman" panose="02020603050405020304" pitchFamily="18" charset="0"/>
            </a:endParaRPr>
          </a:p>
        </p:txBody>
      </p:sp>
      <p:sp>
        <p:nvSpPr>
          <p:cNvPr id="236548" name="Rectangle 4"/>
          <p:cNvSpPr>
            <a:spLocks noChangeArrowheads="1"/>
          </p:cNvSpPr>
          <p:nvPr/>
        </p:nvSpPr>
        <p:spPr bwMode="auto">
          <a:xfrm>
            <a:off x="533400" y="41910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4800" b="1">
                <a:solidFill>
                  <a:srgbClr val="FFFF66"/>
                </a:solidFill>
                <a:latin typeface="Times New Roman" panose="02020603050405020304" pitchFamily="18" charset="0"/>
              </a:defRPr>
            </a:lvl1pPr>
            <a:lvl2pPr marL="742950" indent="-285750" eaLnBrk="0" hangingPunct="0">
              <a:defRPr sz="4800" b="1">
                <a:solidFill>
                  <a:srgbClr val="FFFF66"/>
                </a:solidFill>
                <a:latin typeface="Times New Roman" panose="02020603050405020304" pitchFamily="18" charset="0"/>
              </a:defRPr>
            </a:lvl2pPr>
            <a:lvl3pPr marL="1143000" indent="-228600" eaLnBrk="0" hangingPunct="0">
              <a:defRPr sz="4800" b="1">
                <a:solidFill>
                  <a:srgbClr val="FFFF66"/>
                </a:solidFill>
                <a:latin typeface="Times New Roman" panose="02020603050405020304" pitchFamily="18" charset="0"/>
              </a:defRPr>
            </a:lvl3pPr>
            <a:lvl4pPr marL="1600200" indent="-228600" eaLnBrk="0" hangingPunct="0">
              <a:defRPr sz="4800" b="1">
                <a:solidFill>
                  <a:srgbClr val="FFFF66"/>
                </a:solidFill>
                <a:latin typeface="Times New Roman" panose="02020603050405020304" pitchFamily="18" charset="0"/>
              </a:defRPr>
            </a:lvl4pPr>
            <a:lvl5pPr marL="2057400" indent="-228600" eaLnBrk="0" hangingPunct="0">
              <a:defRPr sz="4800" b="1">
                <a:solidFill>
                  <a:srgbClr val="FFFF66"/>
                </a:solidFill>
                <a:latin typeface="Times New Roman" panose="02020603050405020304" pitchFamily="18" charset="0"/>
              </a:defRPr>
            </a:lvl5pPr>
            <a:lvl6pPr marL="2514600" indent="-228600" algn="ctr" eaLnBrk="0" fontAlgn="base" hangingPunct="0">
              <a:spcBef>
                <a:spcPct val="0"/>
              </a:spcBef>
              <a:spcAft>
                <a:spcPct val="0"/>
              </a:spcAft>
              <a:defRPr sz="4800" b="1">
                <a:solidFill>
                  <a:srgbClr val="FFFF66"/>
                </a:solidFill>
                <a:latin typeface="Times New Roman" panose="02020603050405020304" pitchFamily="18" charset="0"/>
              </a:defRPr>
            </a:lvl6pPr>
            <a:lvl7pPr marL="2971800" indent="-228600" algn="ctr" eaLnBrk="0" fontAlgn="base" hangingPunct="0">
              <a:spcBef>
                <a:spcPct val="0"/>
              </a:spcBef>
              <a:spcAft>
                <a:spcPct val="0"/>
              </a:spcAft>
              <a:defRPr sz="4800" b="1">
                <a:solidFill>
                  <a:srgbClr val="FFFF66"/>
                </a:solidFill>
                <a:latin typeface="Times New Roman" panose="02020603050405020304" pitchFamily="18" charset="0"/>
              </a:defRPr>
            </a:lvl7pPr>
            <a:lvl8pPr marL="3429000" indent="-228600" algn="ctr" eaLnBrk="0" fontAlgn="base" hangingPunct="0">
              <a:spcBef>
                <a:spcPct val="0"/>
              </a:spcBef>
              <a:spcAft>
                <a:spcPct val="0"/>
              </a:spcAft>
              <a:defRPr sz="4800" b="1">
                <a:solidFill>
                  <a:srgbClr val="FFFF66"/>
                </a:solidFill>
                <a:latin typeface="Times New Roman" panose="02020603050405020304" pitchFamily="18" charset="0"/>
              </a:defRPr>
            </a:lvl8pPr>
            <a:lvl9pPr marL="3886200" indent="-228600" algn="ctr" eaLnBrk="0" fontAlgn="base" hangingPunct="0">
              <a:spcBef>
                <a:spcPct val="0"/>
              </a:spcBef>
              <a:spcAft>
                <a:spcPct val="0"/>
              </a:spcAft>
              <a:defRPr sz="4800" b="1">
                <a:solidFill>
                  <a:srgbClr val="FFFF66"/>
                </a:solidFill>
                <a:latin typeface="Times New Roman" panose="02020603050405020304" pitchFamily="18" charset="0"/>
              </a:defRPr>
            </a:lvl9pPr>
          </a:lstStyle>
          <a:p>
            <a:pPr algn="l" eaLnBrk="1" hangingPunct="1">
              <a:spcBef>
                <a:spcPct val="20000"/>
              </a:spcBef>
              <a:buFontTx/>
              <a:buChar char="•"/>
            </a:pPr>
            <a:endParaRPr lang="el-GR" altLang="en-US" sz="3200" b="0" dirty="0">
              <a:cs typeface="Times New Roman" panose="02020603050405020304" pitchFamily="18" charset="0"/>
            </a:endParaRPr>
          </a:p>
        </p:txBody>
      </p:sp>
    </p:spTree>
    <p:extLst>
      <p:ext uri="{BB962C8B-B14F-4D97-AF65-F5344CB8AC3E}">
        <p14:creationId xmlns:p14="http://schemas.microsoft.com/office/powerpoint/2010/main" val="6834521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6547">
                                            <p:txEl>
                                              <p:pRg st="0" end="0"/>
                                            </p:txEl>
                                          </p:spTgt>
                                        </p:tgtEl>
                                        <p:attrNameLst>
                                          <p:attrName>style.visibility</p:attrName>
                                        </p:attrNameLst>
                                      </p:cBhvr>
                                      <p:to>
                                        <p:strVal val="visible"/>
                                      </p:to>
                                    </p:set>
                                    <p:animEffect transition="in" filter="dissolve">
                                      <p:cBhvr>
                                        <p:cTn id="7" dur="500"/>
                                        <p:tgtEl>
                                          <p:spTgt spid="2365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6547">
                                            <p:txEl>
                                              <p:pRg st="1" end="1"/>
                                            </p:txEl>
                                          </p:spTgt>
                                        </p:tgtEl>
                                        <p:attrNameLst>
                                          <p:attrName>style.visibility</p:attrName>
                                        </p:attrNameLst>
                                      </p:cBhvr>
                                      <p:to>
                                        <p:strVal val="visible"/>
                                      </p:to>
                                    </p:set>
                                    <p:animEffect transition="in" filter="dissolve">
                                      <p:cBhvr>
                                        <p:cTn id="12" dur="500"/>
                                        <p:tgtEl>
                                          <p:spTgt spid="2365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36547">
                                            <p:txEl>
                                              <p:pRg st="2" end="2"/>
                                            </p:txEl>
                                          </p:spTgt>
                                        </p:tgtEl>
                                        <p:attrNameLst>
                                          <p:attrName>style.visibility</p:attrName>
                                        </p:attrNameLst>
                                      </p:cBhvr>
                                      <p:to>
                                        <p:strVal val="visible"/>
                                      </p:to>
                                    </p:set>
                                    <p:animEffect transition="in" filter="dissolve">
                                      <p:cBhvr>
                                        <p:cTn id="17" dur="500"/>
                                        <p:tgtEl>
                                          <p:spTgt spid="2365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nodePh="1">
                                  <p:stCondLst>
                                    <p:cond delay="0"/>
                                  </p:stCondLst>
                                  <p:endCondLst>
                                    <p:cond evt="begin" delay="0">
                                      <p:tn val="20"/>
                                    </p:cond>
                                  </p:endCondLst>
                                  <p:childTnLst>
                                    <p:set>
                                      <p:cBhvr>
                                        <p:cTn id="21" dur="1" fill="hold">
                                          <p:stCondLst>
                                            <p:cond delay="0"/>
                                          </p:stCondLst>
                                        </p:cTn>
                                        <p:tgtEl>
                                          <p:spTgt spid="236548"/>
                                        </p:tgtEl>
                                        <p:attrNameLst>
                                          <p:attrName>style.visibility</p:attrName>
                                        </p:attrNameLst>
                                      </p:cBhvr>
                                      <p:to>
                                        <p:strVal val="visible"/>
                                      </p:to>
                                    </p:set>
                                    <p:animEffect transition="in" filter="dissolve">
                                      <p:cBhvr>
                                        <p:cTn id="22" dur="500"/>
                                        <p:tgtEl>
                                          <p:spTgt spid="236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7" grpId="0" build="p"/>
      <p:bldP spid="236548"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533400" y="152400"/>
            <a:ext cx="7772400" cy="884237"/>
          </a:xfrm>
        </p:spPr>
        <p:txBody>
          <a:bodyPr/>
          <a:lstStyle/>
          <a:p>
            <a:pPr eaLnBrk="1" hangingPunct="1">
              <a:defRPr/>
            </a:pPr>
            <a:r>
              <a:rPr lang="en-US" altLang="en-US" sz="3200" b="1" dirty="0">
                <a:solidFill>
                  <a:srgbClr val="FFFFCC"/>
                </a:solidFill>
                <a:latin typeface="Calibri" panose="020F0502020204030204" pitchFamily="34" charset="0"/>
              </a:rPr>
              <a:t>Computerized Adaptive Testing (CAT)</a:t>
            </a:r>
            <a:endParaRPr lang="en-US" sz="3200" b="1" dirty="0" smtClean="0">
              <a:solidFill>
                <a:srgbClr val="FFFF99"/>
              </a:solidFill>
              <a:latin typeface="Calibri" panose="020F0502020204030204" pitchFamily="34" charset="0"/>
              <a:cs typeface="+mj-cs"/>
            </a:endParaRPr>
          </a:p>
        </p:txBody>
      </p:sp>
      <p:sp>
        <p:nvSpPr>
          <p:cNvPr id="2051" name="Text Box 3"/>
          <p:cNvSpPr txBox="1">
            <a:spLocks noChangeArrowheads="1"/>
          </p:cNvSpPr>
          <p:nvPr/>
        </p:nvSpPr>
        <p:spPr bwMode="auto">
          <a:xfrm>
            <a:off x="511444" y="1447800"/>
            <a:ext cx="822960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New Roman" charset="0"/>
                <a:ea typeface="ＭＳ Ｐゴシック" charset="0"/>
              </a:defRPr>
            </a:lvl1pPr>
            <a:lvl2pPr marL="914400" indent="-45720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828800" indent="-457200">
              <a:defRPr sz="2400">
                <a:solidFill>
                  <a:schemeClr val="tx1"/>
                </a:solidFill>
                <a:latin typeface="Times New Roman" charset="0"/>
                <a:ea typeface="ＭＳ Ｐゴシック" charset="0"/>
              </a:defRPr>
            </a:lvl4pPr>
            <a:lvl5pPr marL="2286000" indent="-457200">
              <a:defRPr sz="2400">
                <a:solidFill>
                  <a:schemeClr val="tx1"/>
                </a:solidFill>
                <a:latin typeface="Times New Roman" charset="0"/>
                <a:ea typeface="ＭＳ Ｐゴシック" charset="0"/>
              </a:defRPr>
            </a:lvl5pPr>
            <a:lvl6pPr marL="2743200" indent="-457200" fontAlgn="base">
              <a:spcBef>
                <a:spcPct val="0"/>
              </a:spcBef>
              <a:spcAft>
                <a:spcPct val="0"/>
              </a:spcAft>
              <a:defRPr sz="2400">
                <a:solidFill>
                  <a:schemeClr val="tx1"/>
                </a:solidFill>
                <a:latin typeface="Times New Roman" charset="0"/>
                <a:ea typeface="ＭＳ Ｐゴシック" charset="0"/>
              </a:defRPr>
            </a:lvl6pPr>
            <a:lvl7pPr marL="3200400" indent="-457200" fontAlgn="base">
              <a:spcBef>
                <a:spcPct val="0"/>
              </a:spcBef>
              <a:spcAft>
                <a:spcPct val="0"/>
              </a:spcAft>
              <a:defRPr sz="2400">
                <a:solidFill>
                  <a:schemeClr val="tx1"/>
                </a:solidFill>
                <a:latin typeface="Times New Roman" charset="0"/>
                <a:ea typeface="ＭＳ Ｐゴシック" charset="0"/>
              </a:defRPr>
            </a:lvl7pPr>
            <a:lvl8pPr marL="3657600" indent="-457200" fontAlgn="base">
              <a:spcBef>
                <a:spcPct val="0"/>
              </a:spcBef>
              <a:spcAft>
                <a:spcPct val="0"/>
              </a:spcAft>
              <a:defRPr sz="2400">
                <a:solidFill>
                  <a:schemeClr val="tx1"/>
                </a:solidFill>
                <a:latin typeface="Times New Roman" charset="0"/>
                <a:ea typeface="ＭＳ Ｐゴシック" charset="0"/>
              </a:defRPr>
            </a:lvl8pPr>
            <a:lvl9pPr marL="4114800" indent="-457200" fontAlgn="base">
              <a:spcBef>
                <a:spcPct val="0"/>
              </a:spcBef>
              <a:spcAft>
                <a:spcPct val="0"/>
              </a:spcAft>
              <a:defRPr sz="2400">
                <a:solidFill>
                  <a:schemeClr val="tx1"/>
                </a:solidFill>
                <a:latin typeface="Times New Roman" charset="0"/>
                <a:ea typeface="ＭＳ Ｐゴシック" charset="0"/>
              </a:defRPr>
            </a:lvl9pPr>
          </a:lstStyle>
          <a:p>
            <a:pPr>
              <a:spcBef>
                <a:spcPct val="50000"/>
              </a:spcBef>
              <a:buFont typeface="Arial"/>
              <a:buChar char="•"/>
              <a:defRPr/>
            </a:pPr>
            <a:r>
              <a:rPr lang="en-US" altLang="en-US" b="1" dirty="0">
                <a:solidFill>
                  <a:srgbClr val="FFFFCC"/>
                </a:solidFill>
                <a:latin typeface="Calibri" panose="020F0502020204030204" pitchFamily="34" charset="0"/>
              </a:rPr>
              <a:t>The Office of Naval Research, the Army, and the Air Force  funded research for advancing CAT during the 70s. </a:t>
            </a:r>
          </a:p>
          <a:p>
            <a:pPr>
              <a:spcBef>
                <a:spcPct val="50000"/>
              </a:spcBef>
              <a:buFont typeface="Arial"/>
              <a:buChar char="•"/>
              <a:defRPr/>
            </a:pPr>
            <a:r>
              <a:rPr lang="en-US" b="1" dirty="0" smtClean="0">
                <a:solidFill>
                  <a:srgbClr val="FFFFCC"/>
                </a:solidFill>
                <a:latin typeface="Calibri" panose="020F0502020204030204" pitchFamily="34" charset="0"/>
              </a:rPr>
              <a:t>David Weiss and his team at University of Minnesota were funded for developing operational procedures for implementing CAT</a:t>
            </a:r>
          </a:p>
          <a:p>
            <a:pPr>
              <a:spcBef>
                <a:spcPct val="50000"/>
              </a:spcBef>
              <a:buFont typeface="Arial"/>
              <a:buChar char="•"/>
              <a:defRPr/>
            </a:pPr>
            <a:r>
              <a:rPr lang="en-US" b="1" dirty="0" smtClean="0">
                <a:solidFill>
                  <a:srgbClr val="FFFFCC"/>
                </a:solidFill>
                <a:latin typeface="Calibri" panose="020F0502020204030204" pitchFamily="34" charset="0"/>
              </a:rPr>
              <a:t>I was funded for the development of Bayesian estimation procedures so that we can estimate item parameters more accurately</a:t>
            </a:r>
          </a:p>
          <a:p>
            <a:pPr>
              <a:spcBef>
                <a:spcPct val="50000"/>
              </a:spcBef>
              <a:buFont typeface="Arial"/>
              <a:buChar char="•"/>
              <a:defRPr/>
            </a:pPr>
            <a:r>
              <a:rPr lang="en-US" b="1" dirty="0" smtClean="0">
                <a:solidFill>
                  <a:srgbClr val="FFFFCC"/>
                </a:solidFill>
                <a:latin typeface="Calibri" panose="020F0502020204030204" pitchFamily="34" charset="0"/>
              </a:rPr>
              <a:t>All these activities were motivated because of the large volume of test takers in the armed forces</a:t>
            </a:r>
          </a:p>
        </p:txBody>
      </p:sp>
      <p:graphicFrame>
        <p:nvGraphicFramePr>
          <p:cNvPr id="24579"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4637" name="Equation" r:id="rId3" imgW="435285" imgH="677109" progId="Equation.DSMT4">
                  <p:embed/>
                </p:oleObj>
              </mc:Choice>
              <mc:Fallback>
                <p:oleObj name="Equation" r:id="rId3" imgW="435285" imgH="677109"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533400" y="76200"/>
            <a:ext cx="7772400" cy="1112837"/>
          </a:xfrm>
        </p:spPr>
        <p:txBody>
          <a:bodyPr/>
          <a:lstStyle/>
          <a:p>
            <a:pPr eaLnBrk="1" hangingPunct="1">
              <a:defRPr/>
            </a:pPr>
            <a:r>
              <a:rPr lang="en-US" sz="3200" b="1" dirty="0" smtClean="0">
                <a:solidFill>
                  <a:srgbClr val="FFFFCC"/>
                </a:solidFill>
                <a:latin typeface="Calibri" panose="020F0502020204030204" pitchFamily="34" charset="0"/>
                <a:cs typeface="+mj-cs"/>
              </a:rPr>
              <a:t>Operationalizing CAT</a:t>
            </a:r>
          </a:p>
        </p:txBody>
      </p:sp>
      <p:sp>
        <p:nvSpPr>
          <p:cNvPr id="2051" name="Text Box 3"/>
          <p:cNvSpPr txBox="1">
            <a:spLocks noChangeArrowheads="1"/>
          </p:cNvSpPr>
          <p:nvPr/>
        </p:nvSpPr>
        <p:spPr bwMode="auto">
          <a:xfrm>
            <a:off x="457200" y="1447800"/>
            <a:ext cx="7620000"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a:defRPr sz="2400">
                <a:solidFill>
                  <a:schemeClr val="tx1"/>
                </a:solidFill>
                <a:latin typeface="Times New Roman" charset="0"/>
                <a:ea typeface="ＭＳ Ｐゴシック" charset="0"/>
              </a:defRPr>
            </a:lvl1pPr>
            <a:lvl2pPr marL="914400" indent="-45720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828800" indent="-457200">
              <a:defRPr sz="2400">
                <a:solidFill>
                  <a:schemeClr val="tx1"/>
                </a:solidFill>
                <a:latin typeface="Times New Roman" charset="0"/>
                <a:ea typeface="ＭＳ Ｐゴシック" charset="0"/>
              </a:defRPr>
            </a:lvl4pPr>
            <a:lvl5pPr marL="2286000" indent="-457200">
              <a:defRPr sz="2400">
                <a:solidFill>
                  <a:schemeClr val="tx1"/>
                </a:solidFill>
                <a:latin typeface="Times New Roman" charset="0"/>
                <a:ea typeface="ＭＳ Ｐゴシック" charset="0"/>
              </a:defRPr>
            </a:lvl5pPr>
            <a:lvl6pPr marL="2743200" indent="-457200" fontAlgn="base">
              <a:spcBef>
                <a:spcPct val="0"/>
              </a:spcBef>
              <a:spcAft>
                <a:spcPct val="0"/>
              </a:spcAft>
              <a:defRPr sz="2400">
                <a:solidFill>
                  <a:schemeClr val="tx1"/>
                </a:solidFill>
                <a:latin typeface="Times New Roman" charset="0"/>
                <a:ea typeface="ＭＳ Ｐゴシック" charset="0"/>
              </a:defRPr>
            </a:lvl6pPr>
            <a:lvl7pPr marL="3200400" indent="-457200" fontAlgn="base">
              <a:spcBef>
                <a:spcPct val="0"/>
              </a:spcBef>
              <a:spcAft>
                <a:spcPct val="0"/>
              </a:spcAft>
              <a:defRPr sz="2400">
                <a:solidFill>
                  <a:schemeClr val="tx1"/>
                </a:solidFill>
                <a:latin typeface="Times New Roman" charset="0"/>
                <a:ea typeface="ＭＳ Ｐゴシック" charset="0"/>
              </a:defRPr>
            </a:lvl7pPr>
            <a:lvl8pPr marL="3657600" indent="-457200" fontAlgn="base">
              <a:spcBef>
                <a:spcPct val="0"/>
              </a:spcBef>
              <a:spcAft>
                <a:spcPct val="0"/>
              </a:spcAft>
              <a:defRPr sz="2400">
                <a:solidFill>
                  <a:schemeClr val="tx1"/>
                </a:solidFill>
                <a:latin typeface="Times New Roman" charset="0"/>
                <a:ea typeface="ＭＳ Ｐゴシック" charset="0"/>
              </a:defRPr>
            </a:lvl8pPr>
            <a:lvl9pPr marL="4114800" indent="-457200" fontAlgn="base">
              <a:spcBef>
                <a:spcPct val="0"/>
              </a:spcBef>
              <a:spcAft>
                <a:spcPct val="0"/>
              </a:spcAft>
              <a:defRPr sz="2400">
                <a:solidFill>
                  <a:schemeClr val="tx1"/>
                </a:solidFill>
                <a:latin typeface="Times New Roman" charset="0"/>
                <a:ea typeface="ＭＳ Ｐゴシック" charset="0"/>
              </a:defRPr>
            </a:lvl9pPr>
          </a:lstStyle>
          <a:p>
            <a:pPr>
              <a:spcBef>
                <a:spcPts val="1800"/>
              </a:spcBef>
              <a:buFont typeface="Arial"/>
              <a:buChar char="•"/>
              <a:defRPr/>
            </a:pPr>
            <a:r>
              <a:rPr lang="en-US" b="1" dirty="0" smtClean="0">
                <a:solidFill>
                  <a:srgbClr val="FFFFCC"/>
                </a:solidFill>
                <a:latin typeface="Calibri" panose="020F0502020204030204" pitchFamily="34" charset="0"/>
              </a:rPr>
              <a:t>I was on the Board of Directors of GRE in the mid 80s. </a:t>
            </a:r>
          </a:p>
          <a:p>
            <a:pPr>
              <a:spcBef>
                <a:spcPts val="1800"/>
              </a:spcBef>
              <a:buFont typeface="Arial"/>
              <a:buChar char="•"/>
              <a:defRPr/>
            </a:pPr>
            <a:r>
              <a:rPr lang="en-US" b="1" dirty="0" smtClean="0">
                <a:solidFill>
                  <a:srgbClr val="FFFFCC"/>
                </a:solidFill>
                <a:latin typeface="Calibri" panose="020F0502020204030204" pitchFamily="34" charset="0"/>
              </a:rPr>
              <a:t>The Board authorized and funded research for implementing GRE-CAT </a:t>
            </a:r>
          </a:p>
          <a:p>
            <a:pPr>
              <a:spcBef>
                <a:spcPts val="1800"/>
              </a:spcBef>
              <a:buFont typeface="Arial"/>
              <a:buChar char="•"/>
              <a:defRPr/>
            </a:pPr>
            <a:r>
              <a:rPr lang="en-US" b="1" dirty="0" smtClean="0">
                <a:solidFill>
                  <a:srgbClr val="FFFFCC"/>
                </a:solidFill>
                <a:latin typeface="Calibri" panose="020F0502020204030204" pitchFamily="34" charset="0"/>
              </a:rPr>
              <a:t>GRE CAT was operational in the early 90s. GMAT followed suit soon after.</a:t>
            </a:r>
          </a:p>
        </p:txBody>
      </p:sp>
      <p:graphicFrame>
        <p:nvGraphicFramePr>
          <p:cNvPr id="25603"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5660" name="Equation" r:id="rId3" imgW="435285" imgH="677109" progId="Equation.DSMT4">
                  <p:embed/>
                </p:oleObj>
              </mc:Choice>
              <mc:Fallback>
                <p:oleObj name="Equation" r:id="rId3" imgW="435285" imgH="677109"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620000" cy="762000"/>
          </a:xfrm>
        </p:spPr>
        <p:txBody>
          <a:bodyPr/>
          <a:lstStyle/>
          <a:p>
            <a:pPr eaLnBrk="1" hangingPunct="1">
              <a:defRPr/>
            </a:pPr>
            <a:r>
              <a:rPr lang="en-US" sz="3200" b="1" dirty="0" smtClean="0">
                <a:solidFill>
                  <a:srgbClr val="FFFFCC"/>
                </a:solidFill>
                <a:latin typeface="Calibri" panose="020F0502020204030204" pitchFamily="34" charset="0"/>
                <a:cs typeface="+mj-cs"/>
              </a:rPr>
              <a:t>Theory v. Practice</a:t>
            </a:r>
          </a:p>
        </p:txBody>
      </p:sp>
      <p:sp>
        <p:nvSpPr>
          <p:cNvPr id="2051" name="Text Box 3"/>
          <p:cNvSpPr txBox="1">
            <a:spLocks noChangeArrowheads="1"/>
          </p:cNvSpPr>
          <p:nvPr/>
        </p:nvSpPr>
        <p:spPr bwMode="auto">
          <a:xfrm>
            <a:off x="457200" y="1523999"/>
            <a:ext cx="80010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buFont typeface="Arial" panose="020B0604020202020204" pitchFamily="34" charset="0"/>
              <a:buChar char="•"/>
            </a:pPr>
            <a:r>
              <a:rPr lang="en-US" altLang="en-US" b="1" dirty="0">
                <a:solidFill>
                  <a:srgbClr val="FFFFCC"/>
                </a:solidFill>
                <a:latin typeface="Arial" panose="020B0604020202020204" pitchFamily="34" charset="0"/>
              </a:rPr>
              <a:t>First clash between theory and practice occurred in the implementation of CAT</a:t>
            </a:r>
          </a:p>
          <a:p>
            <a:pPr eaLnBrk="1" hangingPunct="1">
              <a:spcBef>
                <a:spcPct val="50000"/>
              </a:spcBef>
              <a:buFont typeface="Arial" panose="020B0604020202020204" pitchFamily="34" charset="0"/>
              <a:buChar char="•"/>
            </a:pPr>
            <a:r>
              <a:rPr lang="en-US" altLang="en-US" b="1" dirty="0">
                <a:solidFill>
                  <a:srgbClr val="FFFFCC"/>
                </a:solidFill>
                <a:latin typeface="Arial" panose="020B0604020202020204" pitchFamily="34" charset="0"/>
              </a:rPr>
              <a:t>As </a:t>
            </a:r>
            <a:r>
              <a:rPr lang="en-US" altLang="en-US" b="1" dirty="0" smtClean="0">
                <a:solidFill>
                  <a:srgbClr val="FFFFCC"/>
                </a:solidFill>
                <a:latin typeface="Arial" panose="020B0604020202020204" pitchFamily="34" charset="0"/>
              </a:rPr>
              <a:t>Personal Computers  </a:t>
            </a:r>
            <a:r>
              <a:rPr lang="en-US" altLang="en-US" b="1" dirty="0">
                <a:solidFill>
                  <a:srgbClr val="FFFFCC"/>
                </a:solidFill>
                <a:latin typeface="Arial" panose="020B0604020202020204" pitchFamily="34" charset="0"/>
              </a:rPr>
              <a:t>were not </a:t>
            </a:r>
            <a:r>
              <a:rPr lang="en-US" altLang="en-US" b="1" dirty="0" smtClean="0">
                <a:solidFill>
                  <a:srgbClr val="FFFFCC"/>
                </a:solidFill>
                <a:latin typeface="Arial" panose="020B0604020202020204" pitchFamily="34" charset="0"/>
              </a:rPr>
              <a:t>common GRE </a:t>
            </a:r>
            <a:r>
              <a:rPr lang="en-US" altLang="en-US" b="1" dirty="0">
                <a:solidFill>
                  <a:srgbClr val="FFFFCC"/>
                </a:solidFill>
                <a:latin typeface="Arial" panose="020B0604020202020204" pitchFamily="34" charset="0"/>
              </a:rPr>
              <a:t>had to contract with a delivery system provider</a:t>
            </a:r>
          </a:p>
          <a:p>
            <a:pPr eaLnBrk="1" hangingPunct="1">
              <a:spcBef>
                <a:spcPct val="50000"/>
              </a:spcBef>
              <a:buFont typeface="Arial" panose="020B0604020202020204" pitchFamily="34" charset="0"/>
              <a:buChar char="•"/>
            </a:pPr>
            <a:r>
              <a:rPr lang="en-US" altLang="en-US" b="1" dirty="0">
                <a:solidFill>
                  <a:srgbClr val="FFFFCC"/>
                </a:solidFill>
                <a:latin typeface="Arial" panose="020B0604020202020204" pitchFamily="34" charset="0"/>
              </a:rPr>
              <a:t>“Seat-time” was the major obstacle. </a:t>
            </a:r>
          </a:p>
          <a:p>
            <a:pPr eaLnBrk="1" hangingPunct="1">
              <a:spcBef>
                <a:spcPct val="50000"/>
              </a:spcBef>
              <a:buFont typeface="Arial" panose="020B0604020202020204" pitchFamily="34" charset="0"/>
              <a:buChar char="•"/>
            </a:pPr>
            <a:r>
              <a:rPr lang="en-US" altLang="en-US" b="1" dirty="0">
                <a:solidFill>
                  <a:srgbClr val="FFFFCC"/>
                </a:solidFill>
                <a:latin typeface="Arial" panose="020B0604020202020204" pitchFamily="34" charset="0"/>
              </a:rPr>
              <a:t>In theory, testing should continue until the stopping criterion, prescribed standard error, was reached. Instead the time i.e., test length, had to be fixed.</a:t>
            </a:r>
          </a:p>
          <a:p>
            <a:pPr eaLnBrk="1" hangingPunct="1">
              <a:spcBef>
                <a:spcPct val="50000"/>
              </a:spcBef>
              <a:buFont typeface="Arial" panose="020B0604020202020204" pitchFamily="34" charset="0"/>
              <a:buChar char="•"/>
            </a:pPr>
            <a:r>
              <a:rPr lang="en-US" altLang="en-US" b="1" dirty="0" smtClean="0">
                <a:solidFill>
                  <a:srgbClr val="FFFFCC"/>
                </a:solidFill>
                <a:latin typeface="Arial" panose="020B0604020202020204" pitchFamily="34" charset="0"/>
              </a:rPr>
              <a:t>Examinees </a:t>
            </a:r>
            <a:r>
              <a:rPr lang="en-US" altLang="en-US" b="1" dirty="0">
                <a:solidFill>
                  <a:srgbClr val="FFFFCC"/>
                </a:solidFill>
                <a:latin typeface="Arial" panose="020B0604020202020204" pitchFamily="34" charset="0"/>
              </a:rPr>
              <a:t>had to complete 80% of items</a:t>
            </a:r>
          </a:p>
        </p:txBody>
      </p:sp>
      <p:graphicFrame>
        <p:nvGraphicFramePr>
          <p:cNvPr id="26627"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6685" name="Equation" r:id="rId3" imgW="435285" imgH="677109" progId="Equation.DSMT4">
                  <p:embed/>
                </p:oleObj>
              </mc:Choice>
              <mc:Fallback>
                <p:oleObj name="Equation" r:id="rId3" imgW="435285" imgH="677109"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762000" y="152400"/>
            <a:ext cx="7620000" cy="914401"/>
          </a:xfrm>
        </p:spPr>
        <p:txBody>
          <a:bodyPr/>
          <a:lstStyle/>
          <a:p>
            <a:pPr eaLnBrk="1" hangingPunct="1">
              <a:defRPr/>
            </a:pPr>
            <a:r>
              <a:rPr lang="en-US" sz="3200" b="1" dirty="0" smtClean="0">
                <a:solidFill>
                  <a:srgbClr val="FFFFCC"/>
                </a:solidFill>
                <a:latin typeface="Calibri" panose="020F0502020204030204" pitchFamily="34" charset="0"/>
                <a:cs typeface="+mj-cs"/>
              </a:rPr>
              <a:t>Issues </a:t>
            </a:r>
          </a:p>
        </p:txBody>
      </p:sp>
      <p:sp>
        <p:nvSpPr>
          <p:cNvPr id="2051" name="Text Box 3"/>
          <p:cNvSpPr txBox="1">
            <a:spLocks noChangeArrowheads="1"/>
          </p:cNvSpPr>
          <p:nvPr/>
        </p:nvSpPr>
        <p:spPr bwMode="auto">
          <a:xfrm>
            <a:off x="486608" y="1447800"/>
            <a:ext cx="8144656" cy="4985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a:defRPr sz="2400">
                <a:solidFill>
                  <a:schemeClr val="tx1"/>
                </a:solidFill>
                <a:latin typeface="Times New Roman" charset="0"/>
                <a:ea typeface="ＭＳ Ｐゴシック" charset="0"/>
              </a:defRPr>
            </a:lvl1pPr>
            <a:lvl2pPr marL="914400" indent="-45720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828800" indent="-457200">
              <a:defRPr sz="2400">
                <a:solidFill>
                  <a:schemeClr val="tx1"/>
                </a:solidFill>
                <a:latin typeface="Times New Roman" charset="0"/>
                <a:ea typeface="ＭＳ Ｐゴシック" charset="0"/>
              </a:defRPr>
            </a:lvl4pPr>
            <a:lvl5pPr marL="2286000" indent="-457200">
              <a:defRPr sz="2400">
                <a:solidFill>
                  <a:schemeClr val="tx1"/>
                </a:solidFill>
                <a:latin typeface="Times New Roman" charset="0"/>
                <a:ea typeface="ＭＳ Ｐゴシック" charset="0"/>
              </a:defRPr>
            </a:lvl5pPr>
            <a:lvl6pPr marL="2743200" indent="-457200" fontAlgn="base">
              <a:spcBef>
                <a:spcPct val="0"/>
              </a:spcBef>
              <a:spcAft>
                <a:spcPct val="0"/>
              </a:spcAft>
              <a:defRPr sz="2400">
                <a:solidFill>
                  <a:schemeClr val="tx1"/>
                </a:solidFill>
                <a:latin typeface="Times New Roman" charset="0"/>
                <a:ea typeface="ＭＳ Ｐゴシック" charset="0"/>
              </a:defRPr>
            </a:lvl6pPr>
            <a:lvl7pPr marL="3200400" indent="-457200" fontAlgn="base">
              <a:spcBef>
                <a:spcPct val="0"/>
              </a:spcBef>
              <a:spcAft>
                <a:spcPct val="0"/>
              </a:spcAft>
              <a:defRPr sz="2400">
                <a:solidFill>
                  <a:schemeClr val="tx1"/>
                </a:solidFill>
                <a:latin typeface="Times New Roman" charset="0"/>
                <a:ea typeface="ＭＳ Ｐゴシック" charset="0"/>
              </a:defRPr>
            </a:lvl7pPr>
            <a:lvl8pPr marL="3657600" indent="-457200" fontAlgn="base">
              <a:spcBef>
                <a:spcPct val="0"/>
              </a:spcBef>
              <a:spcAft>
                <a:spcPct val="0"/>
              </a:spcAft>
              <a:defRPr sz="2400">
                <a:solidFill>
                  <a:schemeClr val="tx1"/>
                </a:solidFill>
                <a:latin typeface="Times New Roman" charset="0"/>
                <a:ea typeface="ＭＳ Ｐゴシック" charset="0"/>
              </a:defRPr>
            </a:lvl8pPr>
            <a:lvl9pPr marL="4114800" indent="-457200" fontAlgn="base">
              <a:spcBef>
                <a:spcPct val="0"/>
              </a:spcBef>
              <a:spcAft>
                <a:spcPct val="0"/>
              </a:spcAft>
              <a:defRPr sz="2400">
                <a:solidFill>
                  <a:schemeClr val="tx1"/>
                </a:solidFill>
                <a:latin typeface="Times New Roman" charset="0"/>
                <a:ea typeface="ＭＳ Ｐゴシック" charset="0"/>
              </a:defRPr>
            </a:lvl9pPr>
          </a:lstStyle>
          <a:p>
            <a:pPr>
              <a:spcBef>
                <a:spcPts val="1800"/>
              </a:spcBef>
              <a:buFont typeface="Arial"/>
              <a:buChar char="•"/>
              <a:defRPr/>
            </a:pPr>
            <a:r>
              <a:rPr lang="en-US" b="1" dirty="0" smtClean="0">
                <a:solidFill>
                  <a:srgbClr val="FFFFCC"/>
                </a:solidFill>
                <a:latin typeface="Arial" charset="0"/>
              </a:rPr>
              <a:t>Item Bank: A large item bank is needed and maintained well. In developing item banks items from paper and pencil administration should not be used without careful investigation.</a:t>
            </a:r>
          </a:p>
          <a:p>
            <a:pPr>
              <a:spcBef>
                <a:spcPts val="1800"/>
              </a:spcBef>
              <a:buFont typeface="Arial"/>
              <a:buChar char="•"/>
              <a:defRPr/>
            </a:pPr>
            <a:r>
              <a:rPr lang="en-US" b="1" dirty="0" smtClean="0">
                <a:solidFill>
                  <a:srgbClr val="FFFFCC"/>
                </a:solidFill>
                <a:latin typeface="Arial" charset="0"/>
              </a:rPr>
              <a:t>Exposure Control: In high stakes testing, exposure control is critical </a:t>
            </a:r>
          </a:p>
          <a:p>
            <a:pPr>
              <a:spcBef>
                <a:spcPts val="1800"/>
              </a:spcBef>
              <a:buFont typeface="Arial"/>
              <a:buChar char="•"/>
              <a:defRPr/>
            </a:pPr>
            <a:r>
              <a:rPr lang="en-US" b="1" dirty="0" smtClean="0">
                <a:solidFill>
                  <a:srgbClr val="FFFFCC"/>
                </a:solidFill>
                <a:latin typeface="Arial" charset="0"/>
              </a:rPr>
              <a:t>Content Specification and Balancing: This is a critical issue and must be addressed early on in the development of item bank and item selection criteria</a:t>
            </a:r>
          </a:p>
          <a:p>
            <a:pPr marL="0" indent="0">
              <a:spcBef>
                <a:spcPct val="50000"/>
              </a:spcBef>
              <a:defRPr/>
            </a:pPr>
            <a:endParaRPr lang="en-US" sz="3200" b="1" dirty="0" smtClean="0">
              <a:solidFill>
                <a:srgbClr val="FFFFCC"/>
              </a:solidFill>
              <a:latin typeface="Arial" charset="0"/>
            </a:endParaRPr>
          </a:p>
        </p:txBody>
      </p:sp>
      <p:graphicFrame>
        <p:nvGraphicFramePr>
          <p:cNvPr id="28675"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8732" name="Equation" r:id="rId3" imgW="435285" imgH="677109" progId="Equation.DSMT4">
                  <p:embed/>
                </p:oleObj>
              </mc:Choice>
              <mc:Fallback>
                <p:oleObj name="Equation" r:id="rId3" imgW="435285" imgH="677109"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800100" y="198438"/>
            <a:ext cx="7620000" cy="738188"/>
          </a:xfrm>
        </p:spPr>
        <p:txBody>
          <a:bodyPr/>
          <a:lstStyle/>
          <a:p>
            <a:pPr eaLnBrk="1" hangingPunct="1"/>
            <a:r>
              <a:rPr lang="en-US" altLang="en-US" sz="3200" b="1" dirty="0" smtClean="0">
                <a:solidFill>
                  <a:srgbClr val="FFFFCC"/>
                </a:solidFill>
                <a:latin typeface="Calibri" panose="020F0502020204030204" pitchFamily="34" charset="0"/>
              </a:rPr>
              <a:t>Issues (cont’d) </a:t>
            </a:r>
          </a:p>
        </p:txBody>
      </p:sp>
      <p:sp>
        <p:nvSpPr>
          <p:cNvPr id="2051" name="Text Box 3"/>
          <p:cNvSpPr txBox="1">
            <a:spLocks noChangeArrowheads="1"/>
          </p:cNvSpPr>
          <p:nvPr/>
        </p:nvSpPr>
        <p:spPr bwMode="auto">
          <a:xfrm>
            <a:off x="457200" y="1524000"/>
            <a:ext cx="8077200" cy="3647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a:defRPr sz="2400">
                <a:solidFill>
                  <a:schemeClr val="tx1"/>
                </a:solidFill>
                <a:latin typeface="Times New Roman" charset="0"/>
                <a:ea typeface="ＭＳ Ｐゴシック" charset="0"/>
              </a:defRPr>
            </a:lvl1pPr>
            <a:lvl2pPr marL="914400" indent="-45720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828800" indent="-457200">
              <a:defRPr sz="2400">
                <a:solidFill>
                  <a:schemeClr val="tx1"/>
                </a:solidFill>
                <a:latin typeface="Times New Roman" charset="0"/>
                <a:ea typeface="ＭＳ Ｐゴシック" charset="0"/>
              </a:defRPr>
            </a:lvl4pPr>
            <a:lvl5pPr marL="2286000" indent="-457200">
              <a:defRPr sz="2400">
                <a:solidFill>
                  <a:schemeClr val="tx1"/>
                </a:solidFill>
                <a:latin typeface="Times New Roman" charset="0"/>
                <a:ea typeface="ＭＳ Ｐゴシック" charset="0"/>
              </a:defRPr>
            </a:lvl5pPr>
            <a:lvl6pPr marL="2743200" indent="-457200" fontAlgn="base">
              <a:spcBef>
                <a:spcPct val="0"/>
              </a:spcBef>
              <a:spcAft>
                <a:spcPct val="0"/>
              </a:spcAft>
              <a:defRPr sz="2400">
                <a:solidFill>
                  <a:schemeClr val="tx1"/>
                </a:solidFill>
                <a:latin typeface="Times New Roman" charset="0"/>
                <a:ea typeface="ＭＳ Ｐゴシック" charset="0"/>
              </a:defRPr>
            </a:lvl6pPr>
            <a:lvl7pPr marL="3200400" indent="-457200" fontAlgn="base">
              <a:spcBef>
                <a:spcPct val="0"/>
              </a:spcBef>
              <a:spcAft>
                <a:spcPct val="0"/>
              </a:spcAft>
              <a:defRPr sz="2400">
                <a:solidFill>
                  <a:schemeClr val="tx1"/>
                </a:solidFill>
                <a:latin typeface="Times New Roman" charset="0"/>
                <a:ea typeface="ＭＳ Ｐゴシック" charset="0"/>
              </a:defRPr>
            </a:lvl7pPr>
            <a:lvl8pPr marL="3657600" indent="-457200" fontAlgn="base">
              <a:spcBef>
                <a:spcPct val="0"/>
              </a:spcBef>
              <a:spcAft>
                <a:spcPct val="0"/>
              </a:spcAft>
              <a:defRPr sz="2400">
                <a:solidFill>
                  <a:schemeClr val="tx1"/>
                </a:solidFill>
                <a:latin typeface="Times New Roman" charset="0"/>
                <a:ea typeface="ＭＳ Ｐゴシック" charset="0"/>
              </a:defRPr>
            </a:lvl8pPr>
            <a:lvl9pPr marL="4114800" indent="-457200" fontAlgn="base">
              <a:spcBef>
                <a:spcPct val="0"/>
              </a:spcBef>
              <a:spcAft>
                <a:spcPct val="0"/>
              </a:spcAft>
              <a:defRPr sz="2400">
                <a:solidFill>
                  <a:schemeClr val="tx1"/>
                </a:solidFill>
                <a:latin typeface="Times New Roman" charset="0"/>
                <a:ea typeface="ＭＳ Ｐゴシック" charset="0"/>
              </a:defRPr>
            </a:lvl9pPr>
          </a:lstStyle>
          <a:p>
            <a:pPr>
              <a:spcBef>
                <a:spcPct val="50000"/>
              </a:spcBef>
              <a:buFont typeface="Arial"/>
              <a:buChar char="•"/>
              <a:defRPr/>
            </a:pPr>
            <a:r>
              <a:rPr lang="en-US" b="1" dirty="0" smtClean="0">
                <a:solidFill>
                  <a:srgbClr val="FFFFCC"/>
                </a:solidFill>
                <a:latin typeface="Arial" charset="0"/>
              </a:rPr>
              <a:t>CAT algorithm: Unchecked, a CAT algorithm will be greedy and choose items with the highest information. Algorithms for selecting items with content balancing must be in place.</a:t>
            </a:r>
          </a:p>
          <a:p>
            <a:pPr>
              <a:spcBef>
                <a:spcPts val="1800"/>
              </a:spcBef>
              <a:buFont typeface="Arial"/>
              <a:buChar char="•"/>
              <a:defRPr/>
            </a:pPr>
            <a:r>
              <a:rPr lang="en-US" b="1" dirty="0" smtClean="0">
                <a:solidFill>
                  <a:srgbClr val="FFFFCC"/>
                </a:solidFill>
                <a:latin typeface="Arial" charset="0"/>
              </a:rPr>
              <a:t>Item parameter shift : Over time item parameter values will change because of instruction, targeted instruction, and  exposure of items. Item parameters must be re-estimated and items that show large drifts must be eliminated. </a:t>
            </a:r>
          </a:p>
        </p:txBody>
      </p:sp>
      <p:graphicFrame>
        <p:nvGraphicFramePr>
          <p:cNvPr id="29699"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9756" name="Equation" r:id="rId3" imgW="435285" imgH="677109" progId="Equation.DSMT4">
                  <p:embed/>
                </p:oleObj>
              </mc:Choice>
              <mc:Fallback>
                <p:oleObj name="Equation" r:id="rId3" imgW="435285" imgH="677109"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620000" cy="914401"/>
          </a:xfrm>
        </p:spPr>
        <p:txBody>
          <a:bodyPr/>
          <a:lstStyle/>
          <a:p>
            <a:pPr eaLnBrk="1" hangingPunct="1"/>
            <a:r>
              <a:rPr lang="en-US" altLang="en-US" sz="3200" b="1" dirty="0" smtClean="0">
                <a:solidFill>
                  <a:srgbClr val="FFFFCC"/>
                </a:solidFill>
                <a:latin typeface="Calibri" panose="020F0502020204030204" pitchFamily="34" charset="0"/>
              </a:rPr>
              <a:t>Issues (Cont’d) </a:t>
            </a:r>
          </a:p>
        </p:txBody>
      </p:sp>
      <p:sp>
        <p:nvSpPr>
          <p:cNvPr id="2051" name="Text Box 3"/>
          <p:cNvSpPr txBox="1">
            <a:spLocks noChangeArrowheads="1"/>
          </p:cNvSpPr>
          <p:nvPr/>
        </p:nvSpPr>
        <p:spPr bwMode="auto">
          <a:xfrm>
            <a:off x="457200" y="1522708"/>
            <a:ext cx="77724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a:defRPr sz="2400">
                <a:solidFill>
                  <a:schemeClr val="tx1"/>
                </a:solidFill>
                <a:latin typeface="Times New Roman" charset="0"/>
                <a:ea typeface="ＭＳ Ｐゴシック" charset="0"/>
              </a:defRPr>
            </a:lvl1pPr>
            <a:lvl2pPr marL="914400" indent="-45720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828800" indent="-457200">
              <a:defRPr sz="2400">
                <a:solidFill>
                  <a:schemeClr val="tx1"/>
                </a:solidFill>
                <a:latin typeface="Times New Roman" charset="0"/>
                <a:ea typeface="ＭＳ Ｐゴシック" charset="0"/>
              </a:defRPr>
            </a:lvl4pPr>
            <a:lvl5pPr marL="2286000" indent="-457200">
              <a:defRPr sz="2400">
                <a:solidFill>
                  <a:schemeClr val="tx1"/>
                </a:solidFill>
                <a:latin typeface="Times New Roman" charset="0"/>
                <a:ea typeface="ＭＳ Ｐゴシック" charset="0"/>
              </a:defRPr>
            </a:lvl5pPr>
            <a:lvl6pPr marL="2743200" indent="-457200" fontAlgn="base">
              <a:spcBef>
                <a:spcPct val="0"/>
              </a:spcBef>
              <a:spcAft>
                <a:spcPct val="0"/>
              </a:spcAft>
              <a:defRPr sz="2400">
                <a:solidFill>
                  <a:schemeClr val="tx1"/>
                </a:solidFill>
                <a:latin typeface="Times New Roman" charset="0"/>
                <a:ea typeface="ＭＳ Ｐゴシック" charset="0"/>
              </a:defRPr>
            </a:lvl6pPr>
            <a:lvl7pPr marL="3200400" indent="-457200" fontAlgn="base">
              <a:spcBef>
                <a:spcPct val="0"/>
              </a:spcBef>
              <a:spcAft>
                <a:spcPct val="0"/>
              </a:spcAft>
              <a:defRPr sz="2400">
                <a:solidFill>
                  <a:schemeClr val="tx1"/>
                </a:solidFill>
                <a:latin typeface="Times New Roman" charset="0"/>
                <a:ea typeface="ＭＳ Ｐゴシック" charset="0"/>
              </a:defRPr>
            </a:lvl7pPr>
            <a:lvl8pPr marL="3657600" indent="-457200" fontAlgn="base">
              <a:spcBef>
                <a:spcPct val="0"/>
              </a:spcBef>
              <a:spcAft>
                <a:spcPct val="0"/>
              </a:spcAft>
              <a:defRPr sz="2400">
                <a:solidFill>
                  <a:schemeClr val="tx1"/>
                </a:solidFill>
                <a:latin typeface="Times New Roman" charset="0"/>
                <a:ea typeface="ＭＳ Ｐゴシック" charset="0"/>
              </a:defRPr>
            </a:lvl8pPr>
            <a:lvl9pPr marL="4114800" indent="-457200" fontAlgn="base">
              <a:spcBef>
                <a:spcPct val="0"/>
              </a:spcBef>
              <a:spcAft>
                <a:spcPct val="0"/>
              </a:spcAft>
              <a:defRPr sz="2400">
                <a:solidFill>
                  <a:schemeClr val="tx1"/>
                </a:solidFill>
                <a:latin typeface="Times New Roman" charset="0"/>
                <a:ea typeface="ＭＳ Ｐゴシック" charset="0"/>
              </a:defRPr>
            </a:lvl9pPr>
          </a:lstStyle>
          <a:p>
            <a:pPr>
              <a:spcBef>
                <a:spcPct val="50000"/>
              </a:spcBef>
              <a:buFont typeface="Arial"/>
              <a:buChar char="•"/>
              <a:defRPr/>
            </a:pPr>
            <a:r>
              <a:rPr lang="en-US" b="1" dirty="0" smtClean="0">
                <a:solidFill>
                  <a:srgbClr val="FFFFCC"/>
                </a:solidFill>
                <a:latin typeface="Calibri" panose="020F0502020204030204" pitchFamily="34" charset="0"/>
              </a:rPr>
              <a:t>Item BIAS (Differential Item Functioning): Performance of subgroups on items must be examined to determine if subgroups  are performing differentially on items . This analysis must be carried out not only in the development of the item bank but  also during operational administrations. </a:t>
            </a:r>
          </a:p>
          <a:p>
            <a:pPr marL="0" indent="0">
              <a:spcBef>
                <a:spcPct val="50000"/>
              </a:spcBef>
              <a:defRPr/>
            </a:pPr>
            <a:endParaRPr lang="en-US" b="1" dirty="0" smtClean="0">
              <a:solidFill>
                <a:srgbClr val="FFFFCC"/>
              </a:solidFill>
              <a:latin typeface="Calibri" panose="020F0502020204030204" pitchFamily="34" charset="0"/>
            </a:endParaRPr>
          </a:p>
        </p:txBody>
      </p:sp>
      <p:graphicFrame>
        <p:nvGraphicFramePr>
          <p:cNvPr id="30723"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30780" name="Equation" r:id="rId3" imgW="435285" imgH="677109" progId="Equation.DSMT4">
                  <p:embed/>
                </p:oleObj>
              </mc:Choice>
              <mc:Fallback>
                <p:oleObj name="Equation" r:id="rId3" imgW="435285" imgH="677109"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457200"/>
            <a:ext cx="7772400" cy="1143000"/>
          </a:xfrm>
        </p:spPr>
        <p:txBody>
          <a:bodyPr/>
          <a:lstStyle/>
          <a:p>
            <a:r>
              <a:rPr lang="en-US" altLang="en-US" sz="4000" b="1" dirty="0">
                <a:solidFill>
                  <a:srgbClr val="FFFF99"/>
                </a:solidFill>
                <a:latin typeface="Calibri" panose="020F0502020204030204" pitchFamily="34" charset="0"/>
              </a:rPr>
              <a:t>VALIDITY</a:t>
            </a:r>
          </a:p>
        </p:txBody>
      </p:sp>
      <p:sp>
        <p:nvSpPr>
          <p:cNvPr id="62467" name="Text Box 3"/>
          <p:cNvSpPr txBox="1">
            <a:spLocks noChangeArrowheads="1"/>
          </p:cNvSpPr>
          <p:nvPr/>
        </p:nvSpPr>
        <p:spPr bwMode="auto">
          <a:xfrm>
            <a:off x="533400" y="1676400"/>
            <a:ext cx="80772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114300">
              <a:defRPr sz="2400">
                <a:solidFill>
                  <a:schemeClr val="tx1"/>
                </a:solidFill>
                <a:latin typeface="Times New Roman" panose="02020603050405020304" pitchFamily="18" charset="0"/>
              </a:defRPr>
            </a:lvl2pPr>
            <a:lvl3pPr marL="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lvl="2">
              <a:spcBef>
                <a:spcPct val="50000"/>
              </a:spcBef>
            </a:pPr>
            <a:r>
              <a:rPr lang="en-US" altLang="en-US" dirty="0">
                <a:solidFill>
                  <a:srgbClr val="FFFF99"/>
                </a:solidFill>
                <a:latin typeface="Calibri" panose="020F0502020204030204" pitchFamily="34" charset="0"/>
              </a:rPr>
              <a:t>"</a:t>
            </a:r>
            <a:r>
              <a:rPr lang="en-US" altLang="en-US" b="1" dirty="0">
                <a:solidFill>
                  <a:srgbClr val="FFFF99"/>
                </a:solidFill>
                <a:latin typeface="Calibri" panose="020F0502020204030204" pitchFamily="34" charset="0"/>
              </a:rPr>
              <a:t>The concept of validity refers to the appropriateness, meaningfulness, and usefulness of the specific inferences made from test scores.  Test validation is the process of accumulating evidence to support such inference."</a:t>
            </a:r>
          </a:p>
          <a:p>
            <a:pPr>
              <a:spcBef>
                <a:spcPct val="50000"/>
              </a:spcBef>
            </a:pPr>
            <a:r>
              <a:rPr lang="en-US" altLang="en-US" b="1" dirty="0">
                <a:solidFill>
                  <a:srgbClr val="FFFF99"/>
                </a:solidFill>
                <a:latin typeface="Calibri" panose="020F0502020204030204" pitchFamily="34" charset="0"/>
              </a:rPr>
              <a:t>	</a:t>
            </a:r>
            <a:r>
              <a:rPr lang="en-US" altLang="en-US" b="1" dirty="0" smtClean="0">
                <a:solidFill>
                  <a:srgbClr val="FFFF99"/>
                </a:solidFill>
                <a:latin typeface="Calibri" panose="020F0502020204030204" pitchFamily="34" charset="0"/>
              </a:rPr>
              <a:t>             Standards </a:t>
            </a:r>
            <a:r>
              <a:rPr lang="en-US" altLang="en-US" b="1" dirty="0">
                <a:solidFill>
                  <a:srgbClr val="FFFF99"/>
                </a:solidFill>
                <a:latin typeface="Calibri" panose="020F0502020204030204" pitchFamily="34" charset="0"/>
              </a:rPr>
              <a:t>for Educational and 			</a:t>
            </a:r>
            <a:r>
              <a:rPr lang="en-US" altLang="en-US" b="1" dirty="0" smtClean="0">
                <a:solidFill>
                  <a:srgbClr val="FFFF99"/>
                </a:solidFill>
                <a:latin typeface="Calibri" panose="020F0502020204030204" pitchFamily="34" charset="0"/>
              </a:rPr>
              <a:t>       	      Psychological </a:t>
            </a:r>
            <a:r>
              <a:rPr lang="en-US" altLang="en-US" b="1" dirty="0">
                <a:solidFill>
                  <a:srgbClr val="FFFF99"/>
                </a:solidFill>
                <a:latin typeface="Calibri" panose="020F0502020204030204" pitchFamily="34" charset="0"/>
              </a:rPr>
              <a:t>Testing</a:t>
            </a:r>
          </a:p>
          <a:p>
            <a:pPr>
              <a:spcBef>
                <a:spcPct val="50000"/>
              </a:spcBef>
            </a:pPr>
            <a:r>
              <a:rPr lang="en-US" altLang="en-US" b="1" dirty="0">
                <a:solidFill>
                  <a:srgbClr val="FFFF99"/>
                </a:solidFill>
                <a:latin typeface="Calibri" panose="020F0502020204030204" pitchFamily="34" charset="0"/>
              </a:rPr>
              <a:t>		</a:t>
            </a:r>
            <a:r>
              <a:rPr lang="en-US" altLang="en-US" b="1" dirty="0" smtClean="0">
                <a:solidFill>
                  <a:srgbClr val="FFFF99"/>
                </a:solidFill>
                <a:latin typeface="Calibri" panose="020F0502020204030204" pitchFamily="34" charset="0"/>
              </a:rPr>
              <a:t>               AERA/APA/NCME</a:t>
            </a:r>
            <a:endParaRPr lang="en-US" altLang="en-US" b="1" dirty="0">
              <a:solidFill>
                <a:srgbClr val="FFFF99"/>
              </a:solidFill>
              <a:latin typeface="Calibri" panose="020F0502020204030204" pitchFamily="34" charset="0"/>
            </a:endParaRPr>
          </a:p>
        </p:txBody>
      </p:sp>
    </p:spTree>
    <p:extLst>
      <p:ext uri="{BB962C8B-B14F-4D97-AF65-F5344CB8AC3E}">
        <p14:creationId xmlns:p14="http://schemas.microsoft.com/office/powerpoint/2010/main" val="111028505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title"/>
          </p:nvPr>
        </p:nvSpPr>
        <p:spPr>
          <a:noFill/>
          <a:ln/>
        </p:spPr>
        <p:txBody>
          <a:bodyPr/>
          <a:lstStyle/>
          <a:p>
            <a:r>
              <a:rPr lang="en-US" altLang="en-US" sz="4000" b="1" dirty="0">
                <a:solidFill>
                  <a:srgbClr val="FFFF99"/>
                </a:solidFill>
                <a:latin typeface="Calibri" panose="020F0502020204030204" pitchFamily="34" charset="0"/>
              </a:rPr>
              <a:t>VALIDITY</a:t>
            </a:r>
          </a:p>
        </p:txBody>
      </p:sp>
      <p:sp>
        <p:nvSpPr>
          <p:cNvPr id="63492" name="Text Box 4"/>
          <p:cNvSpPr txBox="1">
            <a:spLocks noChangeArrowheads="1"/>
          </p:cNvSpPr>
          <p:nvPr/>
        </p:nvSpPr>
        <p:spPr bwMode="auto">
          <a:xfrm>
            <a:off x="609600" y="2057400"/>
            <a:ext cx="7924800"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60375" algn="l"/>
              </a:tabLst>
              <a:defRPr sz="2400">
                <a:solidFill>
                  <a:schemeClr val="tx1"/>
                </a:solidFill>
                <a:latin typeface="Times New Roman" panose="02020603050405020304" pitchFamily="18" charset="0"/>
              </a:defRPr>
            </a:lvl1pPr>
            <a:lvl2pPr>
              <a:tabLst>
                <a:tab pos="460375" algn="l"/>
              </a:tabLst>
              <a:defRPr sz="2400">
                <a:solidFill>
                  <a:schemeClr val="tx1"/>
                </a:solidFill>
                <a:latin typeface="Times New Roman" panose="02020603050405020304" pitchFamily="18" charset="0"/>
              </a:defRPr>
            </a:lvl2pPr>
            <a:lvl3pPr>
              <a:tabLst>
                <a:tab pos="460375" algn="l"/>
              </a:tabLst>
              <a:defRPr sz="2400">
                <a:solidFill>
                  <a:schemeClr val="tx1"/>
                </a:solidFill>
                <a:latin typeface="Times New Roman" panose="02020603050405020304" pitchFamily="18" charset="0"/>
              </a:defRPr>
            </a:lvl3pPr>
            <a:lvl4pPr>
              <a:tabLst>
                <a:tab pos="460375" algn="l"/>
              </a:tabLst>
              <a:defRPr sz="2400">
                <a:solidFill>
                  <a:schemeClr val="tx1"/>
                </a:solidFill>
                <a:latin typeface="Times New Roman" panose="02020603050405020304" pitchFamily="18" charset="0"/>
              </a:defRPr>
            </a:lvl4pPr>
            <a:lvl5pPr>
              <a:tabLst>
                <a:tab pos="460375" algn="l"/>
              </a:tabLst>
              <a:defRPr sz="2400">
                <a:solidFill>
                  <a:schemeClr val="tx1"/>
                </a:solidFill>
                <a:latin typeface="Times New Roman" panose="02020603050405020304" pitchFamily="18" charset="0"/>
              </a:defRPr>
            </a:lvl5pPr>
            <a:lvl6pPr fontAlgn="base">
              <a:spcBef>
                <a:spcPct val="0"/>
              </a:spcBef>
              <a:spcAft>
                <a:spcPct val="0"/>
              </a:spcAft>
              <a:tabLst>
                <a:tab pos="460375" algn="l"/>
              </a:tabLst>
              <a:defRPr sz="2400">
                <a:solidFill>
                  <a:schemeClr val="tx1"/>
                </a:solidFill>
                <a:latin typeface="Times New Roman" panose="02020603050405020304" pitchFamily="18" charset="0"/>
              </a:defRPr>
            </a:lvl6pPr>
            <a:lvl7pPr fontAlgn="base">
              <a:spcBef>
                <a:spcPct val="0"/>
              </a:spcBef>
              <a:spcAft>
                <a:spcPct val="0"/>
              </a:spcAft>
              <a:tabLst>
                <a:tab pos="460375" algn="l"/>
              </a:tabLst>
              <a:defRPr sz="2400">
                <a:solidFill>
                  <a:schemeClr val="tx1"/>
                </a:solidFill>
                <a:latin typeface="Times New Roman" panose="02020603050405020304" pitchFamily="18" charset="0"/>
              </a:defRPr>
            </a:lvl7pPr>
            <a:lvl8pPr fontAlgn="base">
              <a:spcBef>
                <a:spcPct val="0"/>
              </a:spcBef>
              <a:spcAft>
                <a:spcPct val="0"/>
              </a:spcAft>
              <a:tabLst>
                <a:tab pos="460375" algn="l"/>
              </a:tabLst>
              <a:defRPr sz="2400">
                <a:solidFill>
                  <a:schemeClr val="tx1"/>
                </a:solidFill>
                <a:latin typeface="Times New Roman" panose="02020603050405020304" pitchFamily="18" charset="0"/>
              </a:defRPr>
            </a:lvl8pPr>
            <a:lvl9pPr fontAlgn="base">
              <a:spcBef>
                <a:spcPct val="0"/>
              </a:spcBef>
              <a:spcAft>
                <a:spcPct val="0"/>
              </a:spcAft>
              <a:tabLst>
                <a:tab pos="460375" algn="l"/>
              </a:tabLst>
              <a:defRPr sz="2400">
                <a:solidFill>
                  <a:schemeClr val="tx1"/>
                </a:solidFill>
                <a:latin typeface="Times New Roman" panose="02020603050405020304" pitchFamily="18" charset="0"/>
              </a:defRPr>
            </a:lvl9pPr>
          </a:lstStyle>
          <a:p>
            <a:pPr marL="404813" indent="-404813">
              <a:spcBef>
                <a:spcPct val="50000"/>
              </a:spcBef>
            </a:pPr>
            <a:r>
              <a:rPr lang="en-US" altLang="en-US" sz="3200" dirty="0">
                <a:solidFill>
                  <a:srgbClr val="FFFF99"/>
                </a:solidFill>
                <a:latin typeface="Arial" panose="020B0604020202020204" pitchFamily="34" charset="0"/>
              </a:rPr>
              <a:t>--	</a:t>
            </a:r>
            <a:r>
              <a:rPr lang="en-US" altLang="en-US" b="1" dirty="0">
                <a:solidFill>
                  <a:srgbClr val="FFFF99"/>
                </a:solidFill>
                <a:latin typeface="Calibri" panose="020F0502020204030204" pitchFamily="34" charset="0"/>
              </a:rPr>
              <a:t>refers to the appropriateness of 	interpretations of test </a:t>
            </a:r>
            <a:r>
              <a:rPr lang="en-US" altLang="en-US" b="1" dirty="0" smtClean="0">
                <a:solidFill>
                  <a:srgbClr val="FFFF99"/>
                </a:solidFill>
                <a:latin typeface="Calibri" panose="020F0502020204030204" pitchFamily="34" charset="0"/>
              </a:rPr>
              <a:t>   scores</a:t>
            </a:r>
            <a:endParaRPr lang="en-US" altLang="en-US" b="1" dirty="0">
              <a:solidFill>
                <a:srgbClr val="FFFF99"/>
              </a:solidFill>
              <a:latin typeface="Calibri" panose="020F0502020204030204" pitchFamily="34" charset="0"/>
            </a:endParaRPr>
          </a:p>
          <a:p>
            <a:pPr>
              <a:spcBef>
                <a:spcPct val="50000"/>
              </a:spcBef>
            </a:pPr>
            <a:r>
              <a:rPr lang="en-US" altLang="en-US" b="1" dirty="0">
                <a:solidFill>
                  <a:srgbClr val="FFFF99"/>
                </a:solidFill>
                <a:latin typeface="Calibri" panose="020F0502020204030204" pitchFamily="34" charset="0"/>
              </a:rPr>
              <a:t>--	is not a property of the test itself</a:t>
            </a:r>
          </a:p>
          <a:p>
            <a:pPr>
              <a:spcBef>
                <a:spcPct val="50000"/>
              </a:spcBef>
            </a:pPr>
            <a:r>
              <a:rPr lang="en-US" altLang="en-US" b="1" dirty="0">
                <a:solidFill>
                  <a:srgbClr val="FFFF99"/>
                </a:solidFill>
                <a:latin typeface="Calibri" panose="020F0502020204030204" pitchFamily="34" charset="0"/>
              </a:rPr>
              <a:t>--	is a matter of degree</a:t>
            </a:r>
          </a:p>
          <a:p>
            <a:pPr>
              <a:spcBef>
                <a:spcPct val="50000"/>
              </a:spcBef>
            </a:pPr>
            <a:r>
              <a:rPr lang="en-US" altLang="en-US" dirty="0">
                <a:solidFill>
                  <a:srgbClr val="FFFF99"/>
                </a:solidFill>
                <a:latin typeface="Calibri" panose="020F0502020204030204" pitchFamily="34" charset="0"/>
              </a:rPr>
              <a:t>--	</a:t>
            </a:r>
            <a:r>
              <a:rPr lang="en-US" altLang="en-US" b="1" dirty="0">
                <a:solidFill>
                  <a:srgbClr val="FF0000"/>
                </a:solidFill>
                <a:latin typeface="Calibri" panose="020F0502020204030204" pitchFamily="34" charset="0"/>
              </a:rPr>
              <a:t>is specific to a particular use of the </a:t>
            </a:r>
            <a:r>
              <a:rPr lang="en-US" altLang="en-US" b="1" dirty="0" smtClean="0">
                <a:solidFill>
                  <a:srgbClr val="FF0000"/>
                </a:solidFill>
                <a:latin typeface="Calibri" panose="020F0502020204030204" pitchFamily="34" charset="0"/>
              </a:rPr>
              <a:t>test</a:t>
            </a:r>
            <a:endParaRPr lang="en-US" altLang="en-US"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148104570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title"/>
          </p:nvPr>
        </p:nvSpPr>
        <p:spPr>
          <a:xfrm>
            <a:off x="685800" y="533400"/>
            <a:ext cx="7772400" cy="1143000"/>
          </a:xfrm>
          <a:noFill/>
          <a:ln/>
        </p:spPr>
        <p:txBody>
          <a:bodyPr/>
          <a:lstStyle/>
          <a:p>
            <a:r>
              <a:rPr lang="en-US" altLang="en-US" sz="4000" b="1" dirty="0">
                <a:solidFill>
                  <a:srgbClr val="FFFF99"/>
                </a:solidFill>
                <a:latin typeface="Calibri" panose="020F0502020204030204" pitchFamily="34" charset="0"/>
              </a:rPr>
              <a:t>VALIDITY</a:t>
            </a:r>
          </a:p>
        </p:txBody>
      </p:sp>
      <p:sp>
        <p:nvSpPr>
          <p:cNvPr id="64516" name="Text Box 4"/>
          <p:cNvSpPr txBox="1">
            <a:spLocks noChangeArrowheads="1"/>
          </p:cNvSpPr>
          <p:nvPr/>
        </p:nvSpPr>
        <p:spPr bwMode="auto">
          <a:xfrm>
            <a:off x="685800" y="1905000"/>
            <a:ext cx="79248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60375" algn="l"/>
              </a:tabLst>
              <a:defRPr sz="2400">
                <a:solidFill>
                  <a:schemeClr val="tx1"/>
                </a:solidFill>
                <a:latin typeface="Times New Roman" panose="02020603050405020304" pitchFamily="18" charset="0"/>
              </a:defRPr>
            </a:lvl1pPr>
            <a:lvl2pPr>
              <a:tabLst>
                <a:tab pos="460375" algn="l"/>
              </a:tabLst>
              <a:defRPr sz="2400">
                <a:solidFill>
                  <a:schemeClr val="tx1"/>
                </a:solidFill>
                <a:latin typeface="Times New Roman" panose="02020603050405020304" pitchFamily="18" charset="0"/>
              </a:defRPr>
            </a:lvl2pPr>
            <a:lvl3pPr>
              <a:tabLst>
                <a:tab pos="460375" algn="l"/>
              </a:tabLst>
              <a:defRPr sz="2400">
                <a:solidFill>
                  <a:schemeClr val="tx1"/>
                </a:solidFill>
                <a:latin typeface="Times New Roman" panose="02020603050405020304" pitchFamily="18" charset="0"/>
              </a:defRPr>
            </a:lvl3pPr>
            <a:lvl4pPr>
              <a:tabLst>
                <a:tab pos="460375" algn="l"/>
              </a:tabLst>
              <a:defRPr sz="2400">
                <a:solidFill>
                  <a:schemeClr val="tx1"/>
                </a:solidFill>
                <a:latin typeface="Times New Roman" panose="02020603050405020304" pitchFamily="18" charset="0"/>
              </a:defRPr>
            </a:lvl4pPr>
            <a:lvl5pPr>
              <a:tabLst>
                <a:tab pos="460375" algn="l"/>
              </a:tabLst>
              <a:defRPr sz="2400">
                <a:solidFill>
                  <a:schemeClr val="tx1"/>
                </a:solidFill>
                <a:latin typeface="Times New Roman" panose="02020603050405020304" pitchFamily="18" charset="0"/>
              </a:defRPr>
            </a:lvl5pPr>
            <a:lvl6pPr fontAlgn="base">
              <a:spcBef>
                <a:spcPct val="0"/>
              </a:spcBef>
              <a:spcAft>
                <a:spcPct val="0"/>
              </a:spcAft>
              <a:tabLst>
                <a:tab pos="460375" algn="l"/>
              </a:tabLst>
              <a:defRPr sz="2400">
                <a:solidFill>
                  <a:schemeClr val="tx1"/>
                </a:solidFill>
                <a:latin typeface="Times New Roman" panose="02020603050405020304" pitchFamily="18" charset="0"/>
              </a:defRPr>
            </a:lvl6pPr>
            <a:lvl7pPr fontAlgn="base">
              <a:spcBef>
                <a:spcPct val="0"/>
              </a:spcBef>
              <a:spcAft>
                <a:spcPct val="0"/>
              </a:spcAft>
              <a:tabLst>
                <a:tab pos="460375" algn="l"/>
              </a:tabLst>
              <a:defRPr sz="2400">
                <a:solidFill>
                  <a:schemeClr val="tx1"/>
                </a:solidFill>
                <a:latin typeface="Times New Roman" panose="02020603050405020304" pitchFamily="18" charset="0"/>
              </a:defRPr>
            </a:lvl7pPr>
            <a:lvl8pPr fontAlgn="base">
              <a:spcBef>
                <a:spcPct val="0"/>
              </a:spcBef>
              <a:spcAft>
                <a:spcPct val="0"/>
              </a:spcAft>
              <a:tabLst>
                <a:tab pos="460375" algn="l"/>
              </a:tabLst>
              <a:defRPr sz="2400">
                <a:solidFill>
                  <a:schemeClr val="tx1"/>
                </a:solidFill>
                <a:latin typeface="Times New Roman" panose="02020603050405020304" pitchFamily="18" charset="0"/>
              </a:defRPr>
            </a:lvl8pPr>
            <a:lvl9pPr fontAlgn="base">
              <a:spcBef>
                <a:spcPct val="0"/>
              </a:spcBef>
              <a:spcAft>
                <a:spcPct val="0"/>
              </a:spcAft>
              <a:tabLst>
                <a:tab pos="460375" algn="l"/>
              </a:tabLst>
              <a:defRPr sz="2400">
                <a:solidFill>
                  <a:schemeClr val="tx1"/>
                </a:solidFill>
                <a:latin typeface="Times New Roman" panose="02020603050405020304" pitchFamily="18" charset="0"/>
              </a:defRPr>
            </a:lvl9pPr>
          </a:lstStyle>
          <a:p>
            <a:pPr>
              <a:spcBef>
                <a:spcPct val="50000"/>
              </a:spcBef>
            </a:pPr>
            <a:r>
              <a:rPr lang="en-US" altLang="en-US" sz="3200" dirty="0">
                <a:solidFill>
                  <a:srgbClr val="FFFF99"/>
                </a:solidFill>
                <a:latin typeface="Arial" panose="020B0604020202020204" pitchFamily="34" charset="0"/>
              </a:rPr>
              <a:t>	</a:t>
            </a:r>
            <a:r>
              <a:rPr lang="en-US" altLang="en-US" b="1" dirty="0">
                <a:solidFill>
                  <a:srgbClr val="FFFF99"/>
                </a:solidFill>
                <a:latin typeface="Calibri" panose="020F0502020204030204" pitchFamily="34" charset="0"/>
              </a:rPr>
              <a:t>is assessed using evidence from </a:t>
            </a:r>
            <a:r>
              <a:rPr lang="en-US" altLang="en-US" b="1" dirty="0" smtClean="0">
                <a:solidFill>
                  <a:srgbClr val="FFFF99"/>
                </a:solidFill>
                <a:latin typeface="Calibri" panose="020F0502020204030204" pitchFamily="34" charset="0"/>
              </a:rPr>
              <a:t>three </a:t>
            </a:r>
            <a:r>
              <a:rPr lang="en-US" altLang="en-US" b="1" dirty="0">
                <a:solidFill>
                  <a:srgbClr val="FFFF99"/>
                </a:solidFill>
                <a:latin typeface="Calibri" panose="020F0502020204030204" pitchFamily="34" charset="0"/>
              </a:rPr>
              <a:t>categories:</a:t>
            </a:r>
          </a:p>
          <a:p>
            <a:pPr>
              <a:spcBef>
                <a:spcPct val="50000"/>
              </a:spcBef>
            </a:pPr>
            <a:r>
              <a:rPr lang="en-US" altLang="en-US" b="1" dirty="0">
                <a:solidFill>
                  <a:srgbClr val="FFFF99"/>
                </a:solidFill>
                <a:latin typeface="Calibri" panose="020F0502020204030204" pitchFamily="34" charset="0"/>
              </a:rPr>
              <a:t>			</a:t>
            </a:r>
            <a:r>
              <a:rPr lang="en-US" altLang="en-US" b="1" dirty="0" smtClean="0">
                <a:solidFill>
                  <a:srgbClr val="FFFF99"/>
                </a:solidFill>
                <a:latin typeface="Calibri" panose="020F0502020204030204" pitchFamily="34" charset="0"/>
              </a:rPr>
              <a:t>	</a:t>
            </a:r>
            <a:r>
              <a:rPr lang="en-US" altLang="en-US" b="1" i="1" dirty="0" smtClean="0">
                <a:solidFill>
                  <a:srgbClr val="FFFF99"/>
                </a:solidFill>
                <a:latin typeface="Calibri" panose="020F0502020204030204" pitchFamily="34" charset="0"/>
              </a:rPr>
              <a:t>content-related</a:t>
            </a:r>
            <a:endParaRPr lang="en-US" altLang="en-US" b="1" i="1" dirty="0">
              <a:solidFill>
                <a:srgbClr val="FFFF99"/>
              </a:solidFill>
              <a:latin typeface="Calibri" panose="020F0502020204030204" pitchFamily="34" charset="0"/>
            </a:endParaRPr>
          </a:p>
          <a:p>
            <a:pPr>
              <a:spcBef>
                <a:spcPct val="50000"/>
              </a:spcBef>
            </a:pPr>
            <a:r>
              <a:rPr lang="en-US" altLang="en-US" b="1" i="1" dirty="0">
                <a:solidFill>
                  <a:srgbClr val="FFFF99"/>
                </a:solidFill>
                <a:latin typeface="Calibri" panose="020F0502020204030204" pitchFamily="34" charset="0"/>
              </a:rPr>
              <a:t>			</a:t>
            </a:r>
            <a:r>
              <a:rPr lang="en-US" altLang="en-US" b="1" i="1" dirty="0" smtClean="0">
                <a:solidFill>
                  <a:srgbClr val="FFFF99"/>
                </a:solidFill>
                <a:latin typeface="Calibri" panose="020F0502020204030204" pitchFamily="34" charset="0"/>
              </a:rPr>
              <a:t>	criterion-related</a:t>
            </a:r>
            <a:endParaRPr lang="en-US" altLang="en-US" b="1" i="1" dirty="0">
              <a:solidFill>
                <a:srgbClr val="FFFF99"/>
              </a:solidFill>
              <a:latin typeface="Calibri" panose="020F0502020204030204" pitchFamily="34" charset="0"/>
            </a:endParaRPr>
          </a:p>
          <a:p>
            <a:pPr>
              <a:spcBef>
                <a:spcPct val="50000"/>
              </a:spcBef>
            </a:pPr>
            <a:r>
              <a:rPr lang="en-US" altLang="en-US" b="1" i="1" dirty="0">
                <a:solidFill>
                  <a:srgbClr val="FFFF99"/>
                </a:solidFill>
                <a:latin typeface="Calibri" panose="020F0502020204030204" pitchFamily="34" charset="0"/>
              </a:rPr>
              <a:t>			</a:t>
            </a:r>
            <a:r>
              <a:rPr lang="en-US" altLang="en-US" b="1" i="1" dirty="0" smtClean="0">
                <a:solidFill>
                  <a:srgbClr val="FFFF99"/>
                </a:solidFill>
                <a:latin typeface="Calibri" panose="020F0502020204030204" pitchFamily="34" charset="0"/>
              </a:rPr>
              <a:t>	construct-related</a:t>
            </a:r>
            <a:endParaRPr lang="en-US" altLang="en-US" b="1" i="1" dirty="0">
              <a:solidFill>
                <a:srgbClr val="FFFF99"/>
              </a:solidFill>
              <a:latin typeface="Calibri" panose="020F0502020204030204" pitchFamily="34" charset="0"/>
            </a:endParaRPr>
          </a:p>
        </p:txBody>
      </p:sp>
    </p:spTree>
    <p:extLst>
      <p:ext uri="{BB962C8B-B14F-4D97-AF65-F5344CB8AC3E}">
        <p14:creationId xmlns:p14="http://schemas.microsoft.com/office/powerpoint/2010/main" val="463282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4516">
                                            <p:txEl>
                                              <p:pRg st="1" end="1"/>
                                            </p:txEl>
                                          </p:spTgt>
                                        </p:tgtEl>
                                        <p:attrNameLst>
                                          <p:attrName>style.visibility</p:attrName>
                                        </p:attrNameLst>
                                      </p:cBhvr>
                                      <p:to>
                                        <p:strVal val="visible"/>
                                      </p:to>
                                    </p:set>
                                    <p:anim calcmode="lin" valueType="num">
                                      <p:cBhvr additive="base">
                                        <p:cTn id="7" dur="500" fill="hold"/>
                                        <p:tgtEl>
                                          <p:spTgt spid="6451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516">
                                            <p:txEl>
                                              <p:pRg st="2" end="2"/>
                                            </p:txEl>
                                          </p:spTgt>
                                        </p:tgtEl>
                                        <p:attrNameLst>
                                          <p:attrName>style.visibility</p:attrName>
                                        </p:attrNameLst>
                                      </p:cBhvr>
                                      <p:to>
                                        <p:strVal val="visible"/>
                                      </p:to>
                                    </p:set>
                                    <p:anim calcmode="lin" valueType="num">
                                      <p:cBhvr additive="base">
                                        <p:cTn id="13" dur="500" fill="hold"/>
                                        <p:tgtEl>
                                          <p:spTgt spid="6451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5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516">
                                            <p:txEl>
                                              <p:pRg st="3" end="3"/>
                                            </p:txEl>
                                          </p:spTgt>
                                        </p:tgtEl>
                                        <p:attrNameLst>
                                          <p:attrName>style.visibility</p:attrName>
                                        </p:attrNameLst>
                                      </p:cBhvr>
                                      <p:to>
                                        <p:strVal val="visible"/>
                                      </p:to>
                                    </p:set>
                                    <p:anim calcmode="lin" valueType="num">
                                      <p:cBhvr additive="base">
                                        <p:cTn id="19" dur="500" fill="hold"/>
                                        <p:tgtEl>
                                          <p:spTgt spid="6451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51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990600"/>
          </a:xfrm>
        </p:spPr>
        <p:txBody>
          <a:bodyPr/>
          <a:lstStyle/>
          <a:p>
            <a:pPr eaLnBrk="1" hangingPunct="1">
              <a:defRPr/>
            </a:pPr>
            <a:r>
              <a:rPr lang="en-US" sz="3200" b="1" dirty="0" smtClean="0">
                <a:solidFill>
                  <a:srgbClr val="FFFFCC"/>
                </a:solidFill>
                <a:latin typeface="Calibri" panose="020F0502020204030204" pitchFamily="34" charset="0"/>
                <a:cs typeface="+mj-cs"/>
              </a:rPr>
              <a:t>Testing in India </a:t>
            </a:r>
          </a:p>
        </p:txBody>
      </p:sp>
      <p:sp>
        <p:nvSpPr>
          <p:cNvPr id="2051" name="Text Box 3"/>
          <p:cNvSpPr txBox="1">
            <a:spLocks noChangeArrowheads="1"/>
          </p:cNvSpPr>
          <p:nvPr/>
        </p:nvSpPr>
        <p:spPr bwMode="auto">
          <a:xfrm>
            <a:off x="449451" y="1447800"/>
            <a:ext cx="82296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marL="0" indent="0" eaLnBrk="1" hangingPunct="1">
              <a:spcBef>
                <a:spcPct val="50000"/>
              </a:spcBef>
            </a:pPr>
            <a:r>
              <a:rPr lang="en-US" altLang="en-US" b="1" dirty="0" smtClean="0">
                <a:solidFill>
                  <a:srgbClr val="FFFFCC"/>
                </a:solidFill>
                <a:latin typeface="Calibri" panose="020F0502020204030204" pitchFamily="34" charset="0"/>
              </a:rPr>
              <a:t>India is a country of superlatives</a:t>
            </a:r>
          </a:p>
          <a:p>
            <a:pPr marL="342900" indent="-342900" eaLnBrk="1" hangingPunct="1">
              <a:spcBef>
                <a:spcPct val="50000"/>
              </a:spcBef>
              <a:buFont typeface="Arial" panose="020B0604020202020204" pitchFamily="34" charset="0"/>
              <a:buChar char="•"/>
            </a:pPr>
            <a:r>
              <a:rPr lang="en-US" b="1" dirty="0" smtClean="0">
                <a:solidFill>
                  <a:srgbClr val="FFFFCC"/>
                </a:solidFill>
                <a:latin typeface="Calibri" panose="020F0502020204030204" pitchFamily="34" charset="0"/>
                <a:ea typeface="Calibri" panose="020F0502020204030204" pitchFamily="34" charset="0"/>
                <a:cs typeface="Arial" panose="020B0604020202020204" pitchFamily="34" charset="0"/>
              </a:rPr>
              <a:t>India can boast of probably the longest tradition of education, stretching over at least two and half millennia</a:t>
            </a:r>
            <a:r>
              <a:rPr lang="en-US" altLang="en-US" b="1" dirty="0" smtClean="0">
                <a:solidFill>
                  <a:srgbClr val="FFFFCC"/>
                </a:solidFill>
                <a:latin typeface="Calibri" panose="020F0502020204030204" pitchFamily="34" charset="0"/>
              </a:rPr>
              <a:t>  </a:t>
            </a:r>
          </a:p>
          <a:p>
            <a:pPr marL="342900" indent="-342900" eaLnBrk="1" hangingPunct="1">
              <a:spcBef>
                <a:spcPct val="50000"/>
              </a:spcBef>
              <a:buFont typeface="Arial" panose="020B0604020202020204" pitchFamily="34" charset="0"/>
              <a:buChar char="•"/>
            </a:pPr>
            <a:r>
              <a:rPr lang="en-US" b="1" dirty="0" smtClean="0">
                <a:solidFill>
                  <a:srgbClr val="FFFFCC"/>
                </a:solidFill>
                <a:latin typeface="Calibri" panose="020F0502020204030204" pitchFamily="34" charset="0"/>
                <a:ea typeface="Calibri" panose="020F0502020204030204" pitchFamily="34" charset="0"/>
                <a:cs typeface="Arial" panose="020B0604020202020204" pitchFamily="34" charset="0"/>
              </a:rPr>
              <a:t>Taxasila is considered the oldest seat of learning in the world</a:t>
            </a:r>
          </a:p>
          <a:p>
            <a:pPr marL="342900" indent="-342900" eaLnBrk="1" hangingPunct="1">
              <a:spcBef>
                <a:spcPct val="50000"/>
              </a:spcBef>
              <a:buFont typeface="Arial" panose="020B0604020202020204" pitchFamily="34" charset="0"/>
              <a:buChar char="•"/>
            </a:pPr>
            <a:r>
              <a:rPr lang="en-US" b="1" dirty="0" smtClean="0">
                <a:solidFill>
                  <a:srgbClr val="FFFFCC"/>
                </a:solidFill>
                <a:latin typeface="Calibri" panose="020F0502020204030204" pitchFamily="34" charset="0"/>
                <a:ea typeface="Calibri" panose="020F0502020204030204" pitchFamily="34" charset="0"/>
                <a:cs typeface="Arial" panose="020B0604020202020204" pitchFamily="34" charset="0"/>
              </a:rPr>
              <a:t>Nalanda perhaps the oldest university in the world</a:t>
            </a:r>
          </a:p>
          <a:p>
            <a:pPr marL="342900" indent="-342900" eaLnBrk="1" hangingPunct="1">
              <a:spcBef>
                <a:spcPct val="50000"/>
              </a:spcBef>
              <a:buFont typeface="Arial" panose="020B0604020202020204" pitchFamily="34" charset="0"/>
              <a:buChar char="•"/>
            </a:pPr>
            <a:r>
              <a:rPr lang="en-US" b="1" dirty="0" smtClean="0">
                <a:solidFill>
                  <a:srgbClr val="FFFFCC"/>
                </a:solidFill>
                <a:latin typeface="Calibri" panose="020F0502020204030204" pitchFamily="34" charset="0"/>
                <a:cs typeface="Arial" panose="020B0604020202020204" pitchFamily="34" charset="0"/>
              </a:rPr>
              <a:t>This tradition of learning and the value placed on education continues in India</a:t>
            </a:r>
            <a:endParaRPr lang="en-US" b="1" dirty="0" smtClean="0">
              <a:solidFill>
                <a:srgbClr val="FFFFCC"/>
              </a:solidFill>
              <a:latin typeface="Calibri" panose="020F0502020204030204" pitchFamily="34" charset="0"/>
              <a:ea typeface="Calibri" panose="020F0502020204030204" pitchFamily="34" charset="0"/>
              <a:cs typeface="Arial" panose="020B0604020202020204" pitchFamily="34" charset="0"/>
            </a:endParaRPr>
          </a:p>
          <a:p>
            <a:pPr marL="0" indent="0" eaLnBrk="1" hangingPunct="1">
              <a:spcBef>
                <a:spcPct val="50000"/>
              </a:spcBef>
            </a:pPr>
            <a:endParaRPr lang="en-US" altLang="en-US" b="1" dirty="0">
              <a:solidFill>
                <a:srgbClr val="FFFFCC"/>
              </a:solidFill>
              <a:latin typeface="Arial" panose="020B0604020202020204" pitchFamily="34" charset="0"/>
            </a:endParaRPr>
          </a:p>
        </p:txBody>
      </p:sp>
      <p:graphicFrame>
        <p:nvGraphicFramePr>
          <p:cNvPr id="16387"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48187"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00920145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title"/>
          </p:nvPr>
        </p:nvSpPr>
        <p:spPr>
          <a:xfrm>
            <a:off x="685800" y="533400"/>
            <a:ext cx="7772400" cy="1143000"/>
          </a:xfrm>
          <a:noFill/>
          <a:ln/>
        </p:spPr>
        <p:txBody>
          <a:bodyPr/>
          <a:lstStyle/>
          <a:p>
            <a:r>
              <a:rPr lang="en-US" altLang="en-US" sz="4000" b="1" dirty="0" smtClean="0">
                <a:solidFill>
                  <a:srgbClr val="FFFF99"/>
                </a:solidFill>
                <a:latin typeface="Calibri" panose="020F0502020204030204" pitchFamily="34" charset="0"/>
              </a:rPr>
              <a:t>Validity of Ancient Tests</a:t>
            </a:r>
            <a:endParaRPr lang="en-US" altLang="en-US" sz="4000" b="1" dirty="0">
              <a:solidFill>
                <a:srgbClr val="FFFF99"/>
              </a:solidFill>
              <a:latin typeface="Calibri" panose="020F0502020204030204" pitchFamily="34" charset="0"/>
            </a:endParaRPr>
          </a:p>
        </p:txBody>
      </p:sp>
      <p:sp>
        <p:nvSpPr>
          <p:cNvPr id="64516" name="Text Box 4"/>
          <p:cNvSpPr txBox="1">
            <a:spLocks noChangeArrowheads="1"/>
          </p:cNvSpPr>
          <p:nvPr/>
        </p:nvSpPr>
        <p:spPr bwMode="auto">
          <a:xfrm>
            <a:off x="685800" y="1905000"/>
            <a:ext cx="79248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60375" algn="l"/>
              </a:tabLst>
              <a:defRPr sz="2400">
                <a:solidFill>
                  <a:schemeClr val="tx1"/>
                </a:solidFill>
                <a:latin typeface="Times New Roman" panose="02020603050405020304" pitchFamily="18" charset="0"/>
              </a:defRPr>
            </a:lvl1pPr>
            <a:lvl2pPr>
              <a:tabLst>
                <a:tab pos="460375" algn="l"/>
              </a:tabLst>
              <a:defRPr sz="2400">
                <a:solidFill>
                  <a:schemeClr val="tx1"/>
                </a:solidFill>
                <a:latin typeface="Times New Roman" panose="02020603050405020304" pitchFamily="18" charset="0"/>
              </a:defRPr>
            </a:lvl2pPr>
            <a:lvl3pPr>
              <a:tabLst>
                <a:tab pos="460375" algn="l"/>
              </a:tabLst>
              <a:defRPr sz="2400">
                <a:solidFill>
                  <a:schemeClr val="tx1"/>
                </a:solidFill>
                <a:latin typeface="Times New Roman" panose="02020603050405020304" pitchFamily="18" charset="0"/>
              </a:defRPr>
            </a:lvl3pPr>
            <a:lvl4pPr>
              <a:tabLst>
                <a:tab pos="460375" algn="l"/>
              </a:tabLst>
              <a:defRPr sz="2400">
                <a:solidFill>
                  <a:schemeClr val="tx1"/>
                </a:solidFill>
                <a:latin typeface="Times New Roman" panose="02020603050405020304" pitchFamily="18" charset="0"/>
              </a:defRPr>
            </a:lvl4pPr>
            <a:lvl5pPr>
              <a:tabLst>
                <a:tab pos="460375" algn="l"/>
              </a:tabLst>
              <a:defRPr sz="2400">
                <a:solidFill>
                  <a:schemeClr val="tx1"/>
                </a:solidFill>
                <a:latin typeface="Times New Roman" panose="02020603050405020304" pitchFamily="18" charset="0"/>
              </a:defRPr>
            </a:lvl5pPr>
            <a:lvl6pPr fontAlgn="base">
              <a:spcBef>
                <a:spcPct val="0"/>
              </a:spcBef>
              <a:spcAft>
                <a:spcPct val="0"/>
              </a:spcAft>
              <a:tabLst>
                <a:tab pos="460375" algn="l"/>
              </a:tabLst>
              <a:defRPr sz="2400">
                <a:solidFill>
                  <a:schemeClr val="tx1"/>
                </a:solidFill>
                <a:latin typeface="Times New Roman" panose="02020603050405020304" pitchFamily="18" charset="0"/>
              </a:defRPr>
            </a:lvl6pPr>
            <a:lvl7pPr fontAlgn="base">
              <a:spcBef>
                <a:spcPct val="0"/>
              </a:spcBef>
              <a:spcAft>
                <a:spcPct val="0"/>
              </a:spcAft>
              <a:tabLst>
                <a:tab pos="460375" algn="l"/>
              </a:tabLst>
              <a:defRPr sz="2400">
                <a:solidFill>
                  <a:schemeClr val="tx1"/>
                </a:solidFill>
                <a:latin typeface="Times New Roman" panose="02020603050405020304" pitchFamily="18" charset="0"/>
              </a:defRPr>
            </a:lvl7pPr>
            <a:lvl8pPr fontAlgn="base">
              <a:spcBef>
                <a:spcPct val="0"/>
              </a:spcBef>
              <a:spcAft>
                <a:spcPct val="0"/>
              </a:spcAft>
              <a:tabLst>
                <a:tab pos="460375" algn="l"/>
              </a:tabLst>
              <a:defRPr sz="2400">
                <a:solidFill>
                  <a:schemeClr val="tx1"/>
                </a:solidFill>
                <a:latin typeface="Times New Roman" panose="02020603050405020304" pitchFamily="18" charset="0"/>
              </a:defRPr>
            </a:lvl8pPr>
            <a:lvl9pPr fontAlgn="base">
              <a:spcBef>
                <a:spcPct val="0"/>
              </a:spcBef>
              <a:spcAft>
                <a:spcPct val="0"/>
              </a:spcAft>
              <a:tabLst>
                <a:tab pos="460375" algn="l"/>
              </a:tabLst>
              <a:defRPr sz="2400">
                <a:solidFill>
                  <a:schemeClr val="tx1"/>
                </a:solidFill>
                <a:latin typeface="Times New Roman" panose="02020603050405020304" pitchFamily="18" charset="0"/>
              </a:defRPr>
            </a:lvl9pPr>
          </a:lstStyle>
          <a:p>
            <a:pPr marL="457200" indent="-457200">
              <a:spcBef>
                <a:spcPct val="50000"/>
              </a:spcBef>
              <a:buFont typeface="Arial" panose="020B0604020202020204" pitchFamily="34" charset="0"/>
              <a:buChar char="•"/>
            </a:pPr>
            <a:r>
              <a:rPr lang="en-US" altLang="en-US" b="1" dirty="0" smtClean="0">
                <a:solidFill>
                  <a:srgbClr val="FFFF99"/>
                </a:solidFill>
                <a:latin typeface="Arial" panose="020B0604020202020204" pitchFamily="34" charset="0"/>
              </a:rPr>
              <a:t>Was Sugriva’s Test of Rama’s Skills Valid for the intended use?</a:t>
            </a:r>
          </a:p>
          <a:p>
            <a:pPr marL="457200" indent="-457200">
              <a:spcBef>
                <a:spcPct val="50000"/>
              </a:spcBef>
              <a:buFont typeface="Arial" panose="020B0604020202020204" pitchFamily="34" charset="0"/>
              <a:buChar char="•"/>
            </a:pPr>
            <a:r>
              <a:rPr lang="en-US" altLang="en-US" b="1" dirty="0">
                <a:solidFill>
                  <a:srgbClr val="FFFF99"/>
                </a:solidFill>
                <a:latin typeface="Arial" panose="020B0604020202020204" pitchFamily="34" charset="0"/>
              </a:rPr>
              <a:t>Sugriva could have given Rama a general knowledge test </a:t>
            </a:r>
            <a:r>
              <a:rPr lang="en-US" altLang="en-US" b="1" dirty="0" smtClean="0">
                <a:solidFill>
                  <a:srgbClr val="FFFF99"/>
                </a:solidFill>
                <a:latin typeface="Arial" panose="020B0604020202020204" pitchFamily="34" charset="0"/>
              </a:rPr>
              <a:t>to see if </a:t>
            </a:r>
            <a:r>
              <a:rPr lang="en-US" altLang="en-US" b="1" dirty="0">
                <a:solidFill>
                  <a:srgbClr val="FFFF99"/>
                </a:solidFill>
                <a:latin typeface="Arial" panose="020B0604020202020204" pitchFamily="34" charset="0"/>
              </a:rPr>
              <a:t>Rama knew of Vali’s strength and skill in battle</a:t>
            </a:r>
            <a:endParaRPr lang="en-US" altLang="en-US" b="1" dirty="0">
              <a:solidFill>
                <a:srgbClr val="FFFF99"/>
              </a:solidFill>
              <a:latin typeface="Calibri" panose="020F0502020204030204" pitchFamily="34" charset="0"/>
            </a:endParaRPr>
          </a:p>
          <a:p>
            <a:pPr>
              <a:spcBef>
                <a:spcPct val="50000"/>
              </a:spcBef>
            </a:pPr>
            <a:r>
              <a:rPr lang="en-US" altLang="en-US" dirty="0">
                <a:solidFill>
                  <a:srgbClr val="FFFF99"/>
                </a:solidFill>
                <a:latin typeface="Calibri" panose="020F0502020204030204" pitchFamily="34" charset="0"/>
              </a:rPr>
              <a:t>			</a:t>
            </a:r>
            <a:endParaRPr lang="en-US" altLang="en-US" i="1" dirty="0">
              <a:solidFill>
                <a:srgbClr val="FFFF99"/>
              </a:solidFill>
              <a:latin typeface="Calibri" panose="020F0502020204030204" pitchFamily="34" charset="0"/>
            </a:endParaRPr>
          </a:p>
        </p:txBody>
      </p:sp>
    </p:spTree>
    <p:extLst>
      <p:ext uri="{BB962C8B-B14F-4D97-AF65-F5344CB8AC3E}">
        <p14:creationId xmlns:p14="http://schemas.microsoft.com/office/powerpoint/2010/main" val="1181677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4516">
                                            <p:txEl>
                                              <p:pRg st="2" end="2"/>
                                            </p:txEl>
                                          </p:spTgt>
                                        </p:tgtEl>
                                        <p:attrNameLst>
                                          <p:attrName>style.visibility</p:attrName>
                                        </p:attrNameLst>
                                      </p:cBhvr>
                                      <p:to>
                                        <p:strVal val="visible"/>
                                      </p:to>
                                    </p:set>
                                    <p:anim calcmode="lin" valueType="num">
                                      <p:cBhvr additive="base">
                                        <p:cTn id="7" dur="500" fill="hold"/>
                                        <p:tgtEl>
                                          <p:spTgt spid="6451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title"/>
          </p:nvPr>
        </p:nvSpPr>
        <p:spPr>
          <a:xfrm>
            <a:off x="685800" y="533400"/>
            <a:ext cx="7772400" cy="1143000"/>
          </a:xfrm>
          <a:noFill/>
          <a:ln/>
        </p:spPr>
        <p:txBody>
          <a:bodyPr/>
          <a:lstStyle/>
          <a:p>
            <a:r>
              <a:rPr lang="en-US" altLang="en-US" sz="4000" b="1" dirty="0" smtClean="0">
                <a:solidFill>
                  <a:srgbClr val="FFFF99"/>
                </a:solidFill>
                <a:latin typeface="Calibri" panose="020F0502020204030204" pitchFamily="34" charset="0"/>
              </a:rPr>
              <a:t>Validity of Ancient Tests</a:t>
            </a:r>
            <a:endParaRPr lang="en-US" altLang="en-US" sz="4000" b="1" dirty="0">
              <a:solidFill>
                <a:srgbClr val="FFFF99"/>
              </a:solidFill>
              <a:latin typeface="Calibri" panose="020F0502020204030204" pitchFamily="34" charset="0"/>
            </a:endParaRPr>
          </a:p>
        </p:txBody>
      </p:sp>
      <p:sp>
        <p:nvSpPr>
          <p:cNvPr id="64516" name="Text Box 4"/>
          <p:cNvSpPr txBox="1">
            <a:spLocks noChangeArrowheads="1"/>
          </p:cNvSpPr>
          <p:nvPr/>
        </p:nvSpPr>
        <p:spPr bwMode="auto">
          <a:xfrm>
            <a:off x="685800" y="1905000"/>
            <a:ext cx="79248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60375" algn="l"/>
              </a:tabLst>
              <a:defRPr sz="2400">
                <a:solidFill>
                  <a:schemeClr val="tx1"/>
                </a:solidFill>
                <a:latin typeface="Times New Roman" panose="02020603050405020304" pitchFamily="18" charset="0"/>
              </a:defRPr>
            </a:lvl1pPr>
            <a:lvl2pPr>
              <a:tabLst>
                <a:tab pos="460375" algn="l"/>
              </a:tabLst>
              <a:defRPr sz="2400">
                <a:solidFill>
                  <a:schemeClr val="tx1"/>
                </a:solidFill>
                <a:latin typeface="Times New Roman" panose="02020603050405020304" pitchFamily="18" charset="0"/>
              </a:defRPr>
            </a:lvl2pPr>
            <a:lvl3pPr>
              <a:tabLst>
                <a:tab pos="460375" algn="l"/>
              </a:tabLst>
              <a:defRPr sz="2400">
                <a:solidFill>
                  <a:schemeClr val="tx1"/>
                </a:solidFill>
                <a:latin typeface="Times New Roman" panose="02020603050405020304" pitchFamily="18" charset="0"/>
              </a:defRPr>
            </a:lvl3pPr>
            <a:lvl4pPr>
              <a:tabLst>
                <a:tab pos="460375" algn="l"/>
              </a:tabLst>
              <a:defRPr sz="2400">
                <a:solidFill>
                  <a:schemeClr val="tx1"/>
                </a:solidFill>
                <a:latin typeface="Times New Roman" panose="02020603050405020304" pitchFamily="18" charset="0"/>
              </a:defRPr>
            </a:lvl4pPr>
            <a:lvl5pPr>
              <a:tabLst>
                <a:tab pos="460375" algn="l"/>
              </a:tabLst>
              <a:defRPr sz="2400">
                <a:solidFill>
                  <a:schemeClr val="tx1"/>
                </a:solidFill>
                <a:latin typeface="Times New Roman" panose="02020603050405020304" pitchFamily="18" charset="0"/>
              </a:defRPr>
            </a:lvl5pPr>
            <a:lvl6pPr fontAlgn="base">
              <a:spcBef>
                <a:spcPct val="0"/>
              </a:spcBef>
              <a:spcAft>
                <a:spcPct val="0"/>
              </a:spcAft>
              <a:tabLst>
                <a:tab pos="460375" algn="l"/>
              </a:tabLst>
              <a:defRPr sz="2400">
                <a:solidFill>
                  <a:schemeClr val="tx1"/>
                </a:solidFill>
                <a:latin typeface="Times New Roman" panose="02020603050405020304" pitchFamily="18" charset="0"/>
              </a:defRPr>
            </a:lvl6pPr>
            <a:lvl7pPr fontAlgn="base">
              <a:spcBef>
                <a:spcPct val="0"/>
              </a:spcBef>
              <a:spcAft>
                <a:spcPct val="0"/>
              </a:spcAft>
              <a:tabLst>
                <a:tab pos="460375" algn="l"/>
              </a:tabLst>
              <a:defRPr sz="2400">
                <a:solidFill>
                  <a:schemeClr val="tx1"/>
                </a:solidFill>
                <a:latin typeface="Times New Roman" panose="02020603050405020304" pitchFamily="18" charset="0"/>
              </a:defRPr>
            </a:lvl7pPr>
            <a:lvl8pPr fontAlgn="base">
              <a:spcBef>
                <a:spcPct val="0"/>
              </a:spcBef>
              <a:spcAft>
                <a:spcPct val="0"/>
              </a:spcAft>
              <a:tabLst>
                <a:tab pos="460375" algn="l"/>
              </a:tabLst>
              <a:defRPr sz="2400">
                <a:solidFill>
                  <a:schemeClr val="tx1"/>
                </a:solidFill>
                <a:latin typeface="Times New Roman" panose="02020603050405020304" pitchFamily="18" charset="0"/>
              </a:defRPr>
            </a:lvl8pPr>
            <a:lvl9pPr fontAlgn="base">
              <a:spcBef>
                <a:spcPct val="0"/>
              </a:spcBef>
              <a:spcAft>
                <a:spcPct val="0"/>
              </a:spcAft>
              <a:tabLst>
                <a:tab pos="460375" algn="l"/>
              </a:tabLst>
              <a:defRPr sz="2400">
                <a:solidFill>
                  <a:schemeClr val="tx1"/>
                </a:solidFill>
                <a:latin typeface="Times New Roman" panose="02020603050405020304" pitchFamily="18" charset="0"/>
              </a:defRPr>
            </a:lvl9pPr>
          </a:lstStyle>
          <a:p>
            <a:pPr marL="457200" indent="-457200">
              <a:spcBef>
                <a:spcPct val="50000"/>
              </a:spcBef>
              <a:buFont typeface="Arial" panose="020B0604020202020204" pitchFamily="34" charset="0"/>
              <a:buChar char="•"/>
            </a:pPr>
            <a:r>
              <a:rPr lang="en-US" altLang="en-US" b="1" dirty="0">
                <a:solidFill>
                  <a:srgbClr val="FFFF99"/>
                </a:solidFill>
                <a:latin typeface="Arial" panose="020B0604020202020204" pitchFamily="34" charset="0"/>
              </a:rPr>
              <a:t>Sugriva could have given Rama a math test to determine if Rama could compute the angle to shoot the arrow </a:t>
            </a:r>
            <a:r>
              <a:rPr lang="en-US" altLang="en-US" b="1" dirty="0" smtClean="0">
                <a:solidFill>
                  <a:srgbClr val="FFFF99"/>
                </a:solidFill>
                <a:latin typeface="Arial" panose="020B0604020202020204" pitchFamily="34" charset="0"/>
              </a:rPr>
              <a:t>to </a:t>
            </a:r>
            <a:r>
              <a:rPr lang="en-US" altLang="en-US" b="1" dirty="0">
                <a:solidFill>
                  <a:srgbClr val="FFFF99"/>
                </a:solidFill>
                <a:latin typeface="Arial" panose="020B0604020202020204" pitchFamily="34" charset="0"/>
              </a:rPr>
              <a:t>reach the target. </a:t>
            </a:r>
            <a:endParaRPr lang="en-US" altLang="en-US" b="1" dirty="0">
              <a:solidFill>
                <a:srgbClr val="FFFF99"/>
              </a:solidFill>
              <a:latin typeface="Calibri" panose="020F0502020204030204" pitchFamily="34" charset="0"/>
            </a:endParaRPr>
          </a:p>
          <a:p>
            <a:pPr marL="457200" indent="-457200">
              <a:spcBef>
                <a:spcPct val="50000"/>
              </a:spcBef>
              <a:buFont typeface="Arial" panose="020B0604020202020204" pitchFamily="34" charset="0"/>
              <a:buChar char="•"/>
            </a:pPr>
            <a:r>
              <a:rPr lang="en-US" altLang="en-US" b="1" dirty="0" smtClean="0">
                <a:solidFill>
                  <a:srgbClr val="FFFF99"/>
                </a:solidFill>
                <a:latin typeface="Arial" panose="020B0604020202020204" pitchFamily="34" charset="0"/>
              </a:rPr>
              <a:t>Sugriva could have given Rama a Physics test to determine if he could calculate the force necessary to penetrate the giant trees.  </a:t>
            </a:r>
          </a:p>
          <a:p>
            <a:pPr>
              <a:spcBef>
                <a:spcPct val="50000"/>
              </a:spcBef>
            </a:pPr>
            <a:r>
              <a:rPr lang="en-US" altLang="en-US" dirty="0">
                <a:solidFill>
                  <a:srgbClr val="FFFF99"/>
                </a:solidFill>
                <a:latin typeface="Calibri" panose="020F0502020204030204" pitchFamily="34" charset="0"/>
              </a:rPr>
              <a:t>			</a:t>
            </a:r>
            <a:endParaRPr lang="en-US" altLang="en-US" i="1" dirty="0">
              <a:solidFill>
                <a:srgbClr val="FFFF99"/>
              </a:solidFill>
              <a:latin typeface="Calibri" panose="020F0502020204030204" pitchFamily="34" charset="0"/>
            </a:endParaRPr>
          </a:p>
        </p:txBody>
      </p:sp>
    </p:spTree>
    <p:extLst>
      <p:ext uri="{BB962C8B-B14F-4D97-AF65-F5344CB8AC3E}">
        <p14:creationId xmlns:p14="http://schemas.microsoft.com/office/powerpoint/2010/main" val="34646155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4516">
                                            <p:txEl>
                                              <p:pRg st="2" end="2"/>
                                            </p:txEl>
                                          </p:spTgt>
                                        </p:tgtEl>
                                        <p:attrNameLst>
                                          <p:attrName>style.visibility</p:attrName>
                                        </p:attrNameLst>
                                      </p:cBhvr>
                                      <p:to>
                                        <p:strVal val="visible"/>
                                      </p:to>
                                    </p:set>
                                    <p:anim calcmode="lin" valueType="num">
                                      <p:cBhvr additive="base">
                                        <p:cTn id="7" dur="500" fill="hold"/>
                                        <p:tgtEl>
                                          <p:spTgt spid="6451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title"/>
          </p:nvPr>
        </p:nvSpPr>
        <p:spPr>
          <a:xfrm>
            <a:off x="739815" y="381000"/>
            <a:ext cx="7772400" cy="1143000"/>
          </a:xfrm>
          <a:noFill/>
          <a:ln/>
        </p:spPr>
        <p:txBody>
          <a:bodyPr/>
          <a:lstStyle/>
          <a:p>
            <a:r>
              <a:rPr lang="en-US" altLang="en-US" sz="4000" b="1" dirty="0" smtClean="0">
                <a:solidFill>
                  <a:srgbClr val="FFFF99"/>
                </a:solidFill>
                <a:latin typeface="Calibri" panose="020F0502020204030204" pitchFamily="34" charset="0"/>
              </a:rPr>
              <a:t>Validity of Ancient Tests</a:t>
            </a:r>
            <a:endParaRPr lang="en-US" altLang="en-US" sz="4000" b="1" dirty="0">
              <a:solidFill>
                <a:srgbClr val="FFFF99"/>
              </a:solidFill>
              <a:latin typeface="Calibri" panose="020F0502020204030204" pitchFamily="34" charset="0"/>
            </a:endParaRPr>
          </a:p>
        </p:txBody>
      </p:sp>
      <p:sp>
        <p:nvSpPr>
          <p:cNvPr id="64516" name="Text Box 4"/>
          <p:cNvSpPr txBox="1">
            <a:spLocks noChangeArrowheads="1"/>
          </p:cNvSpPr>
          <p:nvPr/>
        </p:nvSpPr>
        <p:spPr bwMode="auto">
          <a:xfrm>
            <a:off x="663615" y="1660003"/>
            <a:ext cx="792480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60375" algn="l"/>
              </a:tabLst>
              <a:defRPr sz="2400">
                <a:solidFill>
                  <a:schemeClr val="tx1"/>
                </a:solidFill>
                <a:latin typeface="Times New Roman" panose="02020603050405020304" pitchFamily="18" charset="0"/>
              </a:defRPr>
            </a:lvl1pPr>
            <a:lvl2pPr>
              <a:tabLst>
                <a:tab pos="460375" algn="l"/>
              </a:tabLst>
              <a:defRPr sz="2400">
                <a:solidFill>
                  <a:schemeClr val="tx1"/>
                </a:solidFill>
                <a:latin typeface="Times New Roman" panose="02020603050405020304" pitchFamily="18" charset="0"/>
              </a:defRPr>
            </a:lvl2pPr>
            <a:lvl3pPr>
              <a:tabLst>
                <a:tab pos="460375" algn="l"/>
              </a:tabLst>
              <a:defRPr sz="2400">
                <a:solidFill>
                  <a:schemeClr val="tx1"/>
                </a:solidFill>
                <a:latin typeface="Times New Roman" panose="02020603050405020304" pitchFamily="18" charset="0"/>
              </a:defRPr>
            </a:lvl3pPr>
            <a:lvl4pPr>
              <a:tabLst>
                <a:tab pos="460375" algn="l"/>
              </a:tabLst>
              <a:defRPr sz="2400">
                <a:solidFill>
                  <a:schemeClr val="tx1"/>
                </a:solidFill>
                <a:latin typeface="Times New Roman" panose="02020603050405020304" pitchFamily="18" charset="0"/>
              </a:defRPr>
            </a:lvl4pPr>
            <a:lvl5pPr>
              <a:tabLst>
                <a:tab pos="460375" algn="l"/>
              </a:tabLst>
              <a:defRPr sz="2400">
                <a:solidFill>
                  <a:schemeClr val="tx1"/>
                </a:solidFill>
                <a:latin typeface="Times New Roman" panose="02020603050405020304" pitchFamily="18" charset="0"/>
              </a:defRPr>
            </a:lvl5pPr>
            <a:lvl6pPr fontAlgn="base">
              <a:spcBef>
                <a:spcPct val="0"/>
              </a:spcBef>
              <a:spcAft>
                <a:spcPct val="0"/>
              </a:spcAft>
              <a:tabLst>
                <a:tab pos="460375" algn="l"/>
              </a:tabLst>
              <a:defRPr sz="2400">
                <a:solidFill>
                  <a:schemeClr val="tx1"/>
                </a:solidFill>
                <a:latin typeface="Times New Roman" panose="02020603050405020304" pitchFamily="18" charset="0"/>
              </a:defRPr>
            </a:lvl6pPr>
            <a:lvl7pPr fontAlgn="base">
              <a:spcBef>
                <a:spcPct val="0"/>
              </a:spcBef>
              <a:spcAft>
                <a:spcPct val="0"/>
              </a:spcAft>
              <a:tabLst>
                <a:tab pos="460375" algn="l"/>
              </a:tabLst>
              <a:defRPr sz="2400">
                <a:solidFill>
                  <a:schemeClr val="tx1"/>
                </a:solidFill>
                <a:latin typeface="Times New Roman" panose="02020603050405020304" pitchFamily="18" charset="0"/>
              </a:defRPr>
            </a:lvl7pPr>
            <a:lvl8pPr fontAlgn="base">
              <a:spcBef>
                <a:spcPct val="0"/>
              </a:spcBef>
              <a:spcAft>
                <a:spcPct val="0"/>
              </a:spcAft>
              <a:tabLst>
                <a:tab pos="460375" algn="l"/>
              </a:tabLst>
              <a:defRPr sz="2400">
                <a:solidFill>
                  <a:schemeClr val="tx1"/>
                </a:solidFill>
                <a:latin typeface="Times New Roman" panose="02020603050405020304" pitchFamily="18" charset="0"/>
              </a:defRPr>
            </a:lvl8pPr>
            <a:lvl9pPr fontAlgn="base">
              <a:spcBef>
                <a:spcPct val="0"/>
              </a:spcBef>
              <a:spcAft>
                <a:spcPct val="0"/>
              </a:spcAft>
              <a:tabLst>
                <a:tab pos="460375" algn="l"/>
              </a:tabLst>
              <a:defRPr sz="2400">
                <a:solidFill>
                  <a:schemeClr val="tx1"/>
                </a:solidFill>
                <a:latin typeface="Times New Roman" panose="02020603050405020304" pitchFamily="18" charset="0"/>
              </a:defRPr>
            </a:lvl9pPr>
          </a:lstStyle>
          <a:p>
            <a:pPr marL="457200" indent="-457200">
              <a:spcBef>
                <a:spcPct val="50000"/>
              </a:spcBef>
              <a:buFont typeface="Arial" panose="020B0604020202020204" pitchFamily="34" charset="0"/>
              <a:buChar char="•"/>
            </a:pPr>
            <a:r>
              <a:rPr lang="en-US" altLang="en-US" b="1" dirty="0" smtClean="0">
                <a:solidFill>
                  <a:srgbClr val="FFFF99"/>
                </a:solidFill>
                <a:latin typeface="Arial" panose="020B0604020202020204" pitchFamily="34" charset="0"/>
              </a:rPr>
              <a:t>But then anyone with a degree of general knowledge, and knowledge of mathematics and physics could have answered the question, without even knowing how to use a Bow and Arrow. </a:t>
            </a:r>
          </a:p>
          <a:p>
            <a:pPr marL="457200" indent="-457200">
              <a:spcBef>
                <a:spcPct val="50000"/>
              </a:spcBef>
              <a:buFont typeface="Arial" panose="020B0604020202020204" pitchFamily="34" charset="0"/>
              <a:buChar char="•"/>
            </a:pPr>
            <a:r>
              <a:rPr lang="en-US" altLang="en-US" b="1" dirty="0" smtClean="0">
                <a:solidFill>
                  <a:srgbClr val="FFFF99"/>
                </a:solidFill>
                <a:latin typeface="Arial" panose="020B0604020202020204" pitchFamily="34" charset="0"/>
              </a:rPr>
              <a:t>Sugriva, chose to give Rama an “authentic” test to determine his ability. </a:t>
            </a:r>
            <a:endParaRPr lang="en-US" altLang="en-US" b="1" dirty="0">
              <a:solidFill>
                <a:srgbClr val="FFFF99"/>
              </a:solidFill>
              <a:latin typeface="Calibri" panose="020F0502020204030204" pitchFamily="34" charset="0"/>
            </a:endParaRPr>
          </a:p>
          <a:p>
            <a:pPr marL="457200" indent="-457200">
              <a:spcBef>
                <a:spcPct val="50000"/>
              </a:spcBef>
              <a:buFont typeface="Arial" panose="020B0604020202020204" pitchFamily="34" charset="0"/>
              <a:buChar char="•"/>
            </a:pPr>
            <a:r>
              <a:rPr lang="en-US" altLang="en-US" b="1" dirty="0" smtClean="0">
                <a:solidFill>
                  <a:srgbClr val="FFFF99"/>
                </a:solidFill>
                <a:latin typeface="Arial" panose="020B0604020202020204" pitchFamily="34" charset="0"/>
              </a:rPr>
              <a:t>The test was clearly appropriate for the use and therefore Valid.  </a:t>
            </a:r>
          </a:p>
          <a:p>
            <a:pPr>
              <a:spcBef>
                <a:spcPct val="50000"/>
              </a:spcBef>
            </a:pPr>
            <a:r>
              <a:rPr lang="en-US" altLang="en-US" dirty="0">
                <a:solidFill>
                  <a:srgbClr val="FFFF99"/>
                </a:solidFill>
                <a:latin typeface="Calibri" panose="020F0502020204030204" pitchFamily="34" charset="0"/>
              </a:rPr>
              <a:t>			</a:t>
            </a:r>
            <a:endParaRPr lang="en-US" altLang="en-US" i="1" dirty="0">
              <a:solidFill>
                <a:srgbClr val="FFFF99"/>
              </a:solidFill>
              <a:latin typeface="Calibri" panose="020F0502020204030204" pitchFamily="34" charset="0"/>
            </a:endParaRPr>
          </a:p>
        </p:txBody>
      </p:sp>
    </p:spTree>
    <p:extLst>
      <p:ext uri="{BB962C8B-B14F-4D97-AF65-F5344CB8AC3E}">
        <p14:creationId xmlns:p14="http://schemas.microsoft.com/office/powerpoint/2010/main" val="16228987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4516">
                                            <p:txEl>
                                              <p:pRg st="3" end="3"/>
                                            </p:txEl>
                                          </p:spTgt>
                                        </p:tgtEl>
                                        <p:attrNameLst>
                                          <p:attrName>style.visibility</p:attrName>
                                        </p:attrNameLst>
                                      </p:cBhvr>
                                      <p:to>
                                        <p:strVal val="visible"/>
                                      </p:to>
                                    </p:set>
                                    <p:anim calcmode="lin" valueType="num">
                                      <p:cBhvr additive="base">
                                        <p:cTn id="7" dur="500" fill="hold"/>
                                        <p:tgtEl>
                                          <p:spTgt spid="64516">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title"/>
          </p:nvPr>
        </p:nvSpPr>
        <p:spPr>
          <a:xfrm>
            <a:off x="739815" y="381000"/>
            <a:ext cx="7772400" cy="1143000"/>
          </a:xfrm>
          <a:noFill/>
          <a:ln/>
        </p:spPr>
        <p:txBody>
          <a:bodyPr/>
          <a:lstStyle/>
          <a:p>
            <a:r>
              <a:rPr lang="en-US" altLang="en-US" sz="4000" b="1" dirty="0" smtClean="0">
                <a:solidFill>
                  <a:srgbClr val="FFFF99"/>
                </a:solidFill>
                <a:latin typeface="Calibri" panose="020F0502020204030204" pitchFamily="34" charset="0"/>
              </a:rPr>
              <a:t>Validity of Ancient Tests</a:t>
            </a:r>
            <a:endParaRPr lang="en-US" altLang="en-US" sz="4000" b="1" dirty="0">
              <a:solidFill>
                <a:srgbClr val="FFFF99"/>
              </a:solidFill>
              <a:latin typeface="Calibri" panose="020F0502020204030204" pitchFamily="34" charset="0"/>
            </a:endParaRPr>
          </a:p>
        </p:txBody>
      </p:sp>
      <p:sp>
        <p:nvSpPr>
          <p:cNvPr id="64516" name="Text Box 4"/>
          <p:cNvSpPr txBox="1">
            <a:spLocks noChangeArrowheads="1"/>
          </p:cNvSpPr>
          <p:nvPr/>
        </p:nvSpPr>
        <p:spPr bwMode="auto">
          <a:xfrm>
            <a:off x="663615" y="1660003"/>
            <a:ext cx="79248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60375" algn="l"/>
              </a:tabLst>
              <a:defRPr sz="2400">
                <a:solidFill>
                  <a:schemeClr val="tx1"/>
                </a:solidFill>
                <a:latin typeface="Times New Roman" panose="02020603050405020304" pitchFamily="18" charset="0"/>
              </a:defRPr>
            </a:lvl1pPr>
            <a:lvl2pPr>
              <a:tabLst>
                <a:tab pos="460375" algn="l"/>
              </a:tabLst>
              <a:defRPr sz="2400">
                <a:solidFill>
                  <a:schemeClr val="tx1"/>
                </a:solidFill>
                <a:latin typeface="Times New Roman" panose="02020603050405020304" pitchFamily="18" charset="0"/>
              </a:defRPr>
            </a:lvl2pPr>
            <a:lvl3pPr>
              <a:tabLst>
                <a:tab pos="460375" algn="l"/>
              </a:tabLst>
              <a:defRPr sz="2400">
                <a:solidFill>
                  <a:schemeClr val="tx1"/>
                </a:solidFill>
                <a:latin typeface="Times New Roman" panose="02020603050405020304" pitchFamily="18" charset="0"/>
              </a:defRPr>
            </a:lvl3pPr>
            <a:lvl4pPr>
              <a:tabLst>
                <a:tab pos="460375" algn="l"/>
              </a:tabLst>
              <a:defRPr sz="2400">
                <a:solidFill>
                  <a:schemeClr val="tx1"/>
                </a:solidFill>
                <a:latin typeface="Times New Roman" panose="02020603050405020304" pitchFamily="18" charset="0"/>
              </a:defRPr>
            </a:lvl4pPr>
            <a:lvl5pPr>
              <a:tabLst>
                <a:tab pos="460375" algn="l"/>
              </a:tabLst>
              <a:defRPr sz="2400">
                <a:solidFill>
                  <a:schemeClr val="tx1"/>
                </a:solidFill>
                <a:latin typeface="Times New Roman" panose="02020603050405020304" pitchFamily="18" charset="0"/>
              </a:defRPr>
            </a:lvl5pPr>
            <a:lvl6pPr fontAlgn="base">
              <a:spcBef>
                <a:spcPct val="0"/>
              </a:spcBef>
              <a:spcAft>
                <a:spcPct val="0"/>
              </a:spcAft>
              <a:tabLst>
                <a:tab pos="460375" algn="l"/>
              </a:tabLst>
              <a:defRPr sz="2400">
                <a:solidFill>
                  <a:schemeClr val="tx1"/>
                </a:solidFill>
                <a:latin typeface="Times New Roman" panose="02020603050405020304" pitchFamily="18" charset="0"/>
              </a:defRPr>
            </a:lvl6pPr>
            <a:lvl7pPr fontAlgn="base">
              <a:spcBef>
                <a:spcPct val="0"/>
              </a:spcBef>
              <a:spcAft>
                <a:spcPct val="0"/>
              </a:spcAft>
              <a:tabLst>
                <a:tab pos="460375" algn="l"/>
              </a:tabLst>
              <a:defRPr sz="2400">
                <a:solidFill>
                  <a:schemeClr val="tx1"/>
                </a:solidFill>
                <a:latin typeface="Times New Roman" panose="02020603050405020304" pitchFamily="18" charset="0"/>
              </a:defRPr>
            </a:lvl7pPr>
            <a:lvl8pPr fontAlgn="base">
              <a:spcBef>
                <a:spcPct val="0"/>
              </a:spcBef>
              <a:spcAft>
                <a:spcPct val="0"/>
              </a:spcAft>
              <a:tabLst>
                <a:tab pos="460375" algn="l"/>
              </a:tabLst>
              <a:defRPr sz="2400">
                <a:solidFill>
                  <a:schemeClr val="tx1"/>
                </a:solidFill>
                <a:latin typeface="Times New Roman" panose="02020603050405020304" pitchFamily="18" charset="0"/>
              </a:defRPr>
            </a:lvl8pPr>
            <a:lvl9pPr fontAlgn="base">
              <a:spcBef>
                <a:spcPct val="0"/>
              </a:spcBef>
              <a:spcAft>
                <a:spcPct val="0"/>
              </a:spcAft>
              <a:tabLst>
                <a:tab pos="460375" algn="l"/>
              </a:tabLst>
              <a:defRPr sz="2400">
                <a:solidFill>
                  <a:schemeClr val="tx1"/>
                </a:solidFill>
                <a:latin typeface="Times New Roman" panose="02020603050405020304" pitchFamily="18" charset="0"/>
              </a:defRPr>
            </a:lvl9pPr>
          </a:lstStyle>
          <a:p>
            <a:pPr marL="457200" indent="-457200">
              <a:spcBef>
                <a:spcPct val="50000"/>
              </a:spcBef>
              <a:buFont typeface="Arial" panose="020B0604020202020204" pitchFamily="34" charset="0"/>
              <a:buChar char="•"/>
            </a:pPr>
            <a:r>
              <a:rPr lang="en-US" altLang="en-US" b="1" dirty="0" smtClean="0">
                <a:solidFill>
                  <a:srgbClr val="FFFF99"/>
                </a:solidFill>
                <a:latin typeface="Arial" panose="020B0604020202020204" pitchFamily="34" charset="0"/>
              </a:rPr>
              <a:t>The God of Death, Yama, could have given </a:t>
            </a:r>
            <a:r>
              <a:rPr lang="en-US" altLang="en-US" b="1" dirty="0">
                <a:solidFill>
                  <a:srgbClr val="FFFFCC"/>
                </a:solidFill>
                <a:latin typeface="Calibri" panose="020F0502020204030204" pitchFamily="34" charset="0"/>
              </a:rPr>
              <a:t>Yudhisthira</a:t>
            </a:r>
            <a:r>
              <a:rPr lang="en-US" altLang="en-US" b="1" dirty="0" smtClean="0">
                <a:solidFill>
                  <a:srgbClr val="FFFF99"/>
                </a:solidFill>
                <a:latin typeface="Arial" panose="020B0604020202020204" pitchFamily="34" charset="0"/>
              </a:rPr>
              <a:t> a  general knowledge test. </a:t>
            </a:r>
          </a:p>
          <a:p>
            <a:pPr marL="457200" indent="-457200">
              <a:spcBef>
                <a:spcPct val="50000"/>
              </a:spcBef>
              <a:buFont typeface="Arial" panose="020B0604020202020204" pitchFamily="34" charset="0"/>
              <a:buChar char="•"/>
            </a:pPr>
            <a:r>
              <a:rPr lang="en-US" altLang="en-US" b="1" dirty="0" smtClean="0">
                <a:solidFill>
                  <a:srgbClr val="FFFF99"/>
                </a:solidFill>
                <a:latin typeface="Arial" panose="020B0604020202020204" pitchFamily="34" charset="0"/>
              </a:rPr>
              <a:t>But that would not have served his purpose.  The God Yama designed a test that was valid for its intended purpose</a:t>
            </a:r>
            <a:r>
              <a:rPr lang="en-US" altLang="en-US" sz="3200" b="1" dirty="0" smtClean="0">
                <a:solidFill>
                  <a:srgbClr val="FFFF99"/>
                </a:solidFill>
                <a:latin typeface="Arial" panose="020B0604020202020204" pitchFamily="34" charset="0"/>
              </a:rPr>
              <a:t>. </a:t>
            </a:r>
            <a:r>
              <a:rPr lang="en-US" altLang="en-US" dirty="0">
                <a:solidFill>
                  <a:srgbClr val="FFFF99"/>
                </a:solidFill>
                <a:latin typeface="Calibri" panose="020F0502020204030204" pitchFamily="34" charset="0"/>
              </a:rPr>
              <a:t>			</a:t>
            </a:r>
            <a:endParaRPr lang="en-US" altLang="en-US" i="1" dirty="0">
              <a:solidFill>
                <a:srgbClr val="FFFF99"/>
              </a:solidFill>
              <a:latin typeface="Calibri" panose="020F0502020204030204" pitchFamily="34" charset="0"/>
            </a:endParaRPr>
          </a:p>
        </p:txBody>
      </p:sp>
    </p:spTree>
    <p:extLst>
      <p:ext uri="{BB962C8B-B14F-4D97-AF65-F5344CB8AC3E}">
        <p14:creationId xmlns:p14="http://schemas.microsoft.com/office/powerpoint/2010/main" val="62514583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771650" y="228600"/>
            <a:ext cx="5943600" cy="1143000"/>
          </a:xfrm>
        </p:spPr>
        <p:txBody>
          <a:bodyPr/>
          <a:lstStyle/>
          <a:p>
            <a:pPr eaLnBrk="1" hangingPunct="1">
              <a:defRPr/>
            </a:pPr>
            <a:r>
              <a:rPr lang="en-US" sz="3200" b="1" dirty="0" smtClean="0">
                <a:solidFill>
                  <a:srgbClr val="FFFFCC"/>
                </a:solidFill>
                <a:latin typeface="Calibri" panose="020F0502020204030204" pitchFamily="34" charset="0"/>
              </a:rPr>
              <a:t>Innovative Item Formats</a:t>
            </a:r>
            <a:endParaRPr lang="en-US" sz="3200" b="1" dirty="0">
              <a:solidFill>
                <a:srgbClr val="FFFFCC"/>
              </a:solidFill>
              <a:latin typeface="Calibri" panose="020F0502020204030204" pitchFamily="34" charset="0"/>
            </a:endParaRPr>
          </a:p>
        </p:txBody>
      </p:sp>
      <p:sp>
        <p:nvSpPr>
          <p:cNvPr id="2051" name="Text Box 3"/>
          <p:cNvSpPr txBox="1">
            <a:spLocks noChangeArrowheads="1"/>
          </p:cNvSpPr>
          <p:nvPr/>
        </p:nvSpPr>
        <p:spPr bwMode="auto">
          <a:xfrm>
            <a:off x="762000" y="1523999"/>
            <a:ext cx="657225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New Roman" charset="0"/>
                <a:ea typeface="ＭＳ Ｐゴシック" charset="0"/>
              </a:defRPr>
            </a:lvl1pPr>
            <a:lvl2pPr marL="914400" indent="-45720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828800" indent="-457200">
              <a:defRPr sz="2400">
                <a:solidFill>
                  <a:schemeClr val="tx1"/>
                </a:solidFill>
                <a:latin typeface="Times New Roman" charset="0"/>
                <a:ea typeface="ＭＳ Ｐゴシック" charset="0"/>
              </a:defRPr>
            </a:lvl4pPr>
            <a:lvl5pPr marL="2286000" indent="-457200">
              <a:defRPr sz="2400">
                <a:solidFill>
                  <a:schemeClr val="tx1"/>
                </a:solidFill>
                <a:latin typeface="Times New Roman" charset="0"/>
                <a:ea typeface="ＭＳ Ｐゴシック" charset="0"/>
              </a:defRPr>
            </a:lvl5pPr>
            <a:lvl6pPr marL="2743200" indent="-457200" fontAlgn="base">
              <a:spcBef>
                <a:spcPct val="0"/>
              </a:spcBef>
              <a:spcAft>
                <a:spcPct val="0"/>
              </a:spcAft>
              <a:defRPr sz="2400">
                <a:solidFill>
                  <a:schemeClr val="tx1"/>
                </a:solidFill>
                <a:latin typeface="Times New Roman" charset="0"/>
                <a:ea typeface="ＭＳ Ｐゴシック" charset="0"/>
              </a:defRPr>
            </a:lvl6pPr>
            <a:lvl7pPr marL="3200400" indent="-457200" fontAlgn="base">
              <a:spcBef>
                <a:spcPct val="0"/>
              </a:spcBef>
              <a:spcAft>
                <a:spcPct val="0"/>
              </a:spcAft>
              <a:defRPr sz="2400">
                <a:solidFill>
                  <a:schemeClr val="tx1"/>
                </a:solidFill>
                <a:latin typeface="Times New Roman" charset="0"/>
                <a:ea typeface="ＭＳ Ｐゴシック" charset="0"/>
              </a:defRPr>
            </a:lvl7pPr>
            <a:lvl8pPr marL="3657600" indent="-457200" fontAlgn="base">
              <a:spcBef>
                <a:spcPct val="0"/>
              </a:spcBef>
              <a:spcAft>
                <a:spcPct val="0"/>
              </a:spcAft>
              <a:defRPr sz="2400">
                <a:solidFill>
                  <a:schemeClr val="tx1"/>
                </a:solidFill>
                <a:latin typeface="Times New Roman" charset="0"/>
                <a:ea typeface="ＭＳ Ｐゴシック" charset="0"/>
              </a:defRPr>
            </a:lvl8pPr>
            <a:lvl9pPr marL="4114800" indent="-457200" fontAlgn="base">
              <a:spcBef>
                <a:spcPct val="0"/>
              </a:spcBef>
              <a:spcAft>
                <a:spcPct val="0"/>
              </a:spcAft>
              <a:defRPr sz="2400">
                <a:solidFill>
                  <a:schemeClr val="tx1"/>
                </a:solidFill>
                <a:latin typeface="Times New Roman" charset="0"/>
                <a:ea typeface="ＭＳ Ｐゴシック" charset="0"/>
              </a:defRPr>
            </a:lvl9pPr>
          </a:lstStyle>
          <a:p>
            <a:pPr marL="342900" indent="-342900">
              <a:spcBef>
                <a:spcPct val="50000"/>
              </a:spcBef>
              <a:buFont typeface="Arial" panose="020B0604020202020204" pitchFamily="34" charset="0"/>
              <a:buChar char="•"/>
              <a:defRPr/>
            </a:pPr>
            <a:r>
              <a:rPr lang="en-US" b="1" dirty="0" smtClean="0">
                <a:solidFill>
                  <a:srgbClr val="FFFFCC"/>
                </a:solidFill>
                <a:latin typeface="Calibri" panose="020F0502020204030204" pitchFamily="34" charset="0"/>
              </a:rPr>
              <a:t>Sugriva and the God Yama have shown how to choose the right item format to conduct their examinations. </a:t>
            </a:r>
            <a:endParaRPr lang="en-US" b="1" dirty="0">
              <a:solidFill>
                <a:srgbClr val="FFFFCC"/>
              </a:solidFill>
              <a:latin typeface="Calibri" panose="020F0502020204030204" pitchFamily="34" charset="0"/>
            </a:endParaRPr>
          </a:p>
          <a:p>
            <a:pPr>
              <a:spcBef>
                <a:spcPct val="50000"/>
              </a:spcBef>
              <a:buFont typeface="Arial"/>
              <a:buChar char="•"/>
              <a:defRPr/>
            </a:pPr>
            <a:r>
              <a:rPr lang="en-US" b="1" dirty="0" smtClean="0">
                <a:solidFill>
                  <a:srgbClr val="FFFFCC"/>
                </a:solidFill>
                <a:latin typeface="Calibri" panose="020F0502020204030204" pitchFamily="34" charset="0"/>
              </a:rPr>
              <a:t>With the aid of computers, we can design tests with innovative </a:t>
            </a:r>
            <a:r>
              <a:rPr lang="en-US" b="1" dirty="0">
                <a:solidFill>
                  <a:srgbClr val="FFFFCC"/>
                </a:solidFill>
                <a:latin typeface="Calibri" panose="020F0502020204030204" pitchFamily="34" charset="0"/>
              </a:rPr>
              <a:t> </a:t>
            </a:r>
            <a:r>
              <a:rPr lang="en-US" b="1" dirty="0" smtClean="0">
                <a:solidFill>
                  <a:srgbClr val="FFFFCC"/>
                </a:solidFill>
                <a:latin typeface="Calibri" panose="020F0502020204030204" pitchFamily="34" charset="0"/>
              </a:rPr>
              <a:t>item formats.</a:t>
            </a:r>
            <a:endParaRPr lang="en-US" b="1" dirty="0">
              <a:solidFill>
                <a:srgbClr val="FFFFCC"/>
              </a:solidFill>
              <a:latin typeface="Calibri" panose="020F0502020204030204" pitchFamily="34" charset="0"/>
            </a:endParaRPr>
          </a:p>
          <a:p>
            <a:pPr>
              <a:spcBef>
                <a:spcPct val="50000"/>
              </a:spcBef>
              <a:buFont typeface="Arial"/>
              <a:buChar char="•"/>
              <a:defRPr/>
            </a:pPr>
            <a:r>
              <a:rPr lang="en-US" b="1" dirty="0" smtClean="0">
                <a:solidFill>
                  <a:srgbClr val="FFFFCC"/>
                </a:solidFill>
                <a:latin typeface="Calibri" panose="020F0502020204030204" pitchFamily="34" charset="0"/>
              </a:rPr>
              <a:t>These item formats will permit authentic assessments of  the skills we intend to measure. </a:t>
            </a:r>
          </a:p>
          <a:p>
            <a:pPr>
              <a:spcBef>
                <a:spcPct val="50000"/>
              </a:spcBef>
              <a:buFont typeface="Arial"/>
              <a:buChar char="•"/>
              <a:defRPr/>
            </a:pPr>
            <a:r>
              <a:rPr lang="en-US" b="1" dirty="0" smtClean="0">
                <a:solidFill>
                  <a:srgbClr val="FFFFCC"/>
                </a:solidFill>
                <a:latin typeface="Calibri" panose="020F0502020204030204" pitchFamily="34" charset="0"/>
              </a:rPr>
              <a:t>These formats are currently being used in credentialing examinations. </a:t>
            </a:r>
            <a:endParaRPr lang="en-US" b="1" dirty="0">
              <a:solidFill>
                <a:srgbClr val="FFFFCC"/>
              </a:solidFill>
              <a:latin typeface="Calibri" panose="020F0502020204030204" pitchFamily="34" charset="0"/>
            </a:endParaRPr>
          </a:p>
          <a:p>
            <a:pPr lvl="1">
              <a:spcBef>
                <a:spcPct val="50000"/>
              </a:spcBef>
              <a:buFont typeface="Arial"/>
              <a:buChar char="•"/>
              <a:defRPr/>
            </a:pPr>
            <a:endParaRPr lang="en-US" b="1" dirty="0">
              <a:solidFill>
                <a:srgbClr val="FFFFCC"/>
              </a:solidFill>
              <a:latin typeface="Calibri" panose="020F0502020204030204" pitchFamily="34" charset="0"/>
            </a:endParaRPr>
          </a:p>
        </p:txBody>
      </p:sp>
      <p:graphicFrame>
        <p:nvGraphicFramePr>
          <p:cNvPr id="36867" name="Object 4"/>
          <p:cNvGraphicFramePr>
            <a:graphicFrameLocks noChangeAspect="1"/>
          </p:cNvGraphicFramePr>
          <p:nvPr/>
        </p:nvGraphicFramePr>
        <p:xfrm>
          <a:off x="1143000" y="0"/>
          <a:ext cx="685800" cy="198438"/>
        </p:xfrm>
        <a:graphic>
          <a:graphicData uri="http://schemas.openxmlformats.org/presentationml/2006/ole">
            <mc:AlternateContent xmlns:mc="http://schemas.openxmlformats.org/markup-compatibility/2006">
              <mc:Choice xmlns:v="urn:schemas-microsoft-com:vml" Requires="v">
                <p:oleObj spid="_x0000_s113676"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0"/>
                        <a:ext cx="6858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400095657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771650" y="228600"/>
            <a:ext cx="5943600" cy="1143000"/>
          </a:xfrm>
        </p:spPr>
        <p:txBody>
          <a:bodyPr/>
          <a:lstStyle/>
          <a:p>
            <a:pPr eaLnBrk="1" hangingPunct="1">
              <a:defRPr/>
            </a:pPr>
            <a:r>
              <a:rPr lang="en-US" sz="3200" b="1" dirty="0">
                <a:solidFill>
                  <a:srgbClr val="FFFFCC"/>
                </a:solidFill>
                <a:latin typeface="Calibri" panose="020F0502020204030204" pitchFamily="34" charset="0"/>
              </a:rPr>
              <a:t>In closing….</a:t>
            </a:r>
          </a:p>
        </p:txBody>
      </p:sp>
      <p:sp>
        <p:nvSpPr>
          <p:cNvPr id="2051" name="Text Box 3"/>
          <p:cNvSpPr txBox="1">
            <a:spLocks noChangeArrowheads="1"/>
          </p:cNvSpPr>
          <p:nvPr/>
        </p:nvSpPr>
        <p:spPr bwMode="auto">
          <a:xfrm>
            <a:off x="762000" y="1523999"/>
            <a:ext cx="657225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New Roman" charset="0"/>
                <a:ea typeface="ＭＳ Ｐゴシック" charset="0"/>
              </a:defRPr>
            </a:lvl1pPr>
            <a:lvl2pPr marL="914400" indent="-45720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828800" indent="-457200">
              <a:defRPr sz="2400">
                <a:solidFill>
                  <a:schemeClr val="tx1"/>
                </a:solidFill>
                <a:latin typeface="Times New Roman" charset="0"/>
                <a:ea typeface="ＭＳ Ｐゴシック" charset="0"/>
              </a:defRPr>
            </a:lvl4pPr>
            <a:lvl5pPr marL="2286000" indent="-457200">
              <a:defRPr sz="2400">
                <a:solidFill>
                  <a:schemeClr val="tx1"/>
                </a:solidFill>
                <a:latin typeface="Times New Roman" charset="0"/>
                <a:ea typeface="ＭＳ Ｐゴシック" charset="0"/>
              </a:defRPr>
            </a:lvl5pPr>
            <a:lvl6pPr marL="2743200" indent="-457200" fontAlgn="base">
              <a:spcBef>
                <a:spcPct val="0"/>
              </a:spcBef>
              <a:spcAft>
                <a:spcPct val="0"/>
              </a:spcAft>
              <a:defRPr sz="2400">
                <a:solidFill>
                  <a:schemeClr val="tx1"/>
                </a:solidFill>
                <a:latin typeface="Times New Roman" charset="0"/>
                <a:ea typeface="ＭＳ Ｐゴシック" charset="0"/>
              </a:defRPr>
            </a:lvl6pPr>
            <a:lvl7pPr marL="3200400" indent="-457200" fontAlgn="base">
              <a:spcBef>
                <a:spcPct val="0"/>
              </a:spcBef>
              <a:spcAft>
                <a:spcPct val="0"/>
              </a:spcAft>
              <a:defRPr sz="2400">
                <a:solidFill>
                  <a:schemeClr val="tx1"/>
                </a:solidFill>
                <a:latin typeface="Times New Roman" charset="0"/>
                <a:ea typeface="ＭＳ Ｐゴシック" charset="0"/>
              </a:defRPr>
            </a:lvl7pPr>
            <a:lvl8pPr marL="3657600" indent="-457200" fontAlgn="base">
              <a:spcBef>
                <a:spcPct val="0"/>
              </a:spcBef>
              <a:spcAft>
                <a:spcPct val="0"/>
              </a:spcAft>
              <a:defRPr sz="2400">
                <a:solidFill>
                  <a:schemeClr val="tx1"/>
                </a:solidFill>
                <a:latin typeface="Times New Roman" charset="0"/>
                <a:ea typeface="ＭＳ Ｐゴシック" charset="0"/>
              </a:defRPr>
            </a:lvl8pPr>
            <a:lvl9pPr marL="4114800" indent="-457200" fontAlgn="base">
              <a:spcBef>
                <a:spcPct val="0"/>
              </a:spcBef>
              <a:spcAft>
                <a:spcPct val="0"/>
              </a:spcAft>
              <a:defRPr sz="2400">
                <a:solidFill>
                  <a:schemeClr val="tx1"/>
                </a:solidFill>
                <a:latin typeface="Times New Roman" charset="0"/>
                <a:ea typeface="ＭＳ Ｐゴシック" charset="0"/>
              </a:defRPr>
            </a:lvl9pPr>
          </a:lstStyle>
          <a:p>
            <a:pPr marL="0" indent="0">
              <a:spcBef>
                <a:spcPct val="50000"/>
              </a:spcBef>
              <a:defRPr/>
            </a:pPr>
            <a:r>
              <a:rPr lang="en-US" b="1" dirty="0">
                <a:solidFill>
                  <a:srgbClr val="FFFFCC"/>
                </a:solidFill>
                <a:latin typeface="Calibri" panose="020F0502020204030204" pitchFamily="34" charset="0"/>
              </a:rPr>
              <a:t>I have provided a very general overview of: </a:t>
            </a:r>
          </a:p>
          <a:p>
            <a:pPr>
              <a:spcBef>
                <a:spcPct val="50000"/>
              </a:spcBef>
              <a:buFont typeface="Arial"/>
              <a:buChar char="•"/>
              <a:defRPr/>
            </a:pPr>
            <a:r>
              <a:rPr lang="en-US" b="1" dirty="0">
                <a:solidFill>
                  <a:srgbClr val="FFFFCC"/>
                </a:solidFill>
                <a:latin typeface="Calibri" panose="020F0502020204030204" pitchFamily="34" charset="0"/>
              </a:rPr>
              <a:t>How tests are used in the US</a:t>
            </a:r>
          </a:p>
          <a:p>
            <a:pPr>
              <a:spcBef>
                <a:spcPct val="50000"/>
              </a:spcBef>
              <a:buFont typeface="Arial"/>
              <a:buChar char="•"/>
              <a:defRPr/>
            </a:pPr>
            <a:r>
              <a:rPr lang="en-US" b="1" dirty="0">
                <a:solidFill>
                  <a:srgbClr val="FFFFCC"/>
                </a:solidFill>
                <a:latin typeface="Calibri" panose="020F0502020204030204" pitchFamily="34" charset="0"/>
              </a:rPr>
              <a:t>How testing is being viewed in the US</a:t>
            </a:r>
          </a:p>
          <a:p>
            <a:pPr>
              <a:spcBef>
                <a:spcPct val="50000"/>
              </a:spcBef>
              <a:buFont typeface="Arial"/>
              <a:buChar char="•"/>
              <a:defRPr/>
            </a:pPr>
            <a:r>
              <a:rPr lang="en-US" b="1" dirty="0">
                <a:solidFill>
                  <a:srgbClr val="FFFFCC"/>
                </a:solidFill>
                <a:latin typeface="Calibri" panose="020F0502020204030204" pitchFamily="34" charset="0"/>
              </a:rPr>
              <a:t>The Classical and the modern IRT frameworks  that underpin the development  of  </a:t>
            </a:r>
            <a:r>
              <a:rPr lang="en-US" b="1" dirty="0" smtClean="0">
                <a:solidFill>
                  <a:srgbClr val="FFFFCC"/>
                </a:solidFill>
                <a:latin typeface="Calibri" panose="020F0502020204030204" pitchFamily="34" charset="0"/>
              </a:rPr>
              <a:t>measurements</a:t>
            </a:r>
            <a:endParaRPr lang="en-US" b="1" dirty="0">
              <a:solidFill>
                <a:srgbClr val="FFFFCC"/>
              </a:solidFill>
              <a:latin typeface="Calibri" panose="020F0502020204030204" pitchFamily="34" charset="0"/>
            </a:endParaRPr>
          </a:p>
          <a:p>
            <a:pPr marL="457200" lvl="1" indent="0">
              <a:spcBef>
                <a:spcPct val="50000"/>
              </a:spcBef>
              <a:defRPr/>
            </a:pPr>
            <a:endParaRPr lang="en-US" b="1" dirty="0">
              <a:solidFill>
                <a:srgbClr val="FFFFCC"/>
              </a:solidFill>
              <a:latin typeface="Calibri" panose="020F0502020204030204" pitchFamily="34" charset="0"/>
            </a:endParaRPr>
          </a:p>
          <a:p>
            <a:pPr lvl="1">
              <a:spcBef>
                <a:spcPct val="50000"/>
              </a:spcBef>
              <a:buFont typeface="Arial"/>
              <a:buChar char="•"/>
              <a:defRPr/>
            </a:pPr>
            <a:endParaRPr lang="en-US" b="1" dirty="0">
              <a:solidFill>
                <a:srgbClr val="FFFFCC"/>
              </a:solidFill>
              <a:latin typeface="Calibri" panose="020F0502020204030204" pitchFamily="34" charset="0"/>
            </a:endParaRPr>
          </a:p>
        </p:txBody>
      </p:sp>
      <p:graphicFrame>
        <p:nvGraphicFramePr>
          <p:cNvPr id="36867" name="Object 4"/>
          <p:cNvGraphicFramePr>
            <a:graphicFrameLocks noChangeAspect="1"/>
          </p:cNvGraphicFramePr>
          <p:nvPr/>
        </p:nvGraphicFramePr>
        <p:xfrm>
          <a:off x="1143000" y="0"/>
          <a:ext cx="685800" cy="198438"/>
        </p:xfrm>
        <a:graphic>
          <a:graphicData uri="http://schemas.openxmlformats.org/presentationml/2006/ole">
            <mc:AlternateContent xmlns:mc="http://schemas.openxmlformats.org/markup-compatibility/2006">
              <mc:Choice xmlns:v="urn:schemas-microsoft-com:vml" Requires="v">
                <p:oleObj spid="_x0000_s106514"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0"/>
                        <a:ext cx="6858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69261936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771650" y="228600"/>
            <a:ext cx="5943600" cy="1143000"/>
          </a:xfrm>
        </p:spPr>
        <p:txBody>
          <a:bodyPr/>
          <a:lstStyle/>
          <a:p>
            <a:pPr eaLnBrk="1" hangingPunct="1">
              <a:defRPr/>
            </a:pPr>
            <a:r>
              <a:rPr lang="en-US" sz="3200" b="1" dirty="0">
                <a:solidFill>
                  <a:srgbClr val="FFFFCC"/>
                </a:solidFill>
                <a:latin typeface="Calibri" panose="020F0502020204030204" pitchFamily="34" charset="0"/>
              </a:rPr>
              <a:t>In closing….</a:t>
            </a:r>
          </a:p>
        </p:txBody>
      </p:sp>
      <p:sp>
        <p:nvSpPr>
          <p:cNvPr id="2051" name="Text Box 3"/>
          <p:cNvSpPr txBox="1">
            <a:spLocks noChangeArrowheads="1"/>
          </p:cNvSpPr>
          <p:nvPr/>
        </p:nvSpPr>
        <p:spPr bwMode="auto">
          <a:xfrm>
            <a:off x="685800" y="1447800"/>
            <a:ext cx="73914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a:defRPr sz="2400">
                <a:solidFill>
                  <a:schemeClr val="tx1"/>
                </a:solidFill>
                <a:latin typeface="Times New Roman" charset="0"/>
                <a:ea typeface="ＭＳ Ｐゴシック" charset="0"/>
              </a:defRPr>
            </a:lvl1pPr>
            <a:lvl2pPr marL="914400" indent="-45720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828800" indent="-457200">
              <a:defRPr sz="2400">
                <a:solidFill>
                  <a:schemeClr val="tx1"/>
                </a:solidFill>
                <a:latin typeface="Times New Roman" charset="0"/>
                <a:ea typeface="ＭＳ Ｐゴシック" charset="0"/>
              </a:defRPr>
            </a:lvl4pPr>
            <a:lvl5pPr marL="2286000" indent="-457200">
              <a:defRPr sz="2400">
                <a:solidFill>
                  <a:schemeClr val="tx1"/>
                </a:solidFill>
                <a:latin typeface="Times New Roman" charset="0"/>
                <a:ea typeface="ＭＳ Ｐゴシック" charset="0"/>
              </a:defRPr>
            </a:lvl5pPr>
            <a:lvl6pPr marL="2743200" indent="-457200" fontAlgn="base">
              <a:spcBef>
                <a:spcPct val="0"/>
              </a:spcBef>
              <a:spcAft>
                <a:spcPct val="0"/>
              </a:spcAft>
              <a:defRPr sz="2400">
                <a:solidFill>
                  <a:schemeClr val="tx1"/>
                </a:solidFill>
                <a:latin typeface="Times New Roman" charset="0"/>
                <a:ea typeface="ＭＳ Ｐゴシック" charset="0"/>
              </a:defRPr>
            </a:lvl6pPr>
            <a:lvl7pPr marL="3200400" indent="-457200" fontAlgn="base">
              <a:spcBef>
                <a:spcPct val="0"/>
              </a:spcBef>
              <a:spcAft>
                <a:spcPct val="0"/>
              </a:spcAft>
              <a:defRPr sz="2400">
                <a:solidFill>
                  <a:schemeClr val="tx1"/>
                </a:solidFill>
                <a:latin typeface="Times New Roman" charset="0"/>
                <a:ea typeface="ＭＳ Ｐゴシック" charset="0"/>
              </a:defRPr>
            </a:lvl7pPr>
            <a:lvl8pPr marL="3657600" indent="-457200" fontAlgn="base">
              <a:spcBef>
                <a:spcPct val="0"/>
              </a:spcBef>
              <a:spcAft>
                <a:spcPct val="0"/>
              </a:spcAft>
              <a:defRPr sz="2400">
                <a:solidFill>
                  <a:schemeClr val="tx1"/>
                </a:solidFill>
                <a:latin typeface="Times New Roman" charset="0"/>
                <a:ea typeface="ＭＳ Ｐゴシック" charset="0"/>
              </a:defRPr>
            </a:lvl8pPr>
            <a:lvl9pPr marL="4114800" indent="-457200" fontAlgn="base">
              <a:spcBef>
                <a:spcPct val="0"/>
              </a:spcBef>
              <a:spcAft>
                <a:spcPct val="0"/>
              </a:spcAft>
              <a:defRPr sz="2400">
                <a:solidFill>
                  <a:schemeClr val="tx1"/>
                </a:solidFill>
                <a:latin typeface="Times New Roman" charset="0"/>
                <a:ea typeface="ＭＳ Ｐゴシック" charset="0"/>
              </a:defRPr>
            </a:lvl9pPr>
          </a:lstStyle>
          <a:p>
            <a:pPr marL="0" indent="0">
              <a:spcBef>
                <a:spcPct val="50000"/>
              </a:spcBef>
              <a:defRPr/>
            </a:pPr>
            <a:r>
              <a:rPr lang="en-US" b="1" dirty="0">
                <a:solidFill>
                  <a:srgbClr val="FFFFCC"/>
                </a:solidFill>
                <a:latin typeface="Calibri" panose="020F0502020204030204" pitchFamily="34" charset="0"/>
              </a:rPr>
              <a:t>I have provided a very general overview of: </a:t>
            </a:r>
          </a:p>
          <a:p>
            <a:pPr>
              <a:spcBef>
                <a:spcPct val="50000"/>
              </a:spcBef>
              <a:buFont typeface="Arial"/>
              <a:buChar char="•"/>
              <a:defRPr/>
            </a:pPr>
            <a:r>
              <a:rPr lang="en-US" b="1" dirty="0" smtClean="0">
                <a:solidFill>
                  <a:srgbClr val="FFFFCC"/>
                </a:solidFill>
                <a:latin typeface="Calibri" panose="020F0502020204030204" pitchFamily="34" charset="0"/>
              </a:rPr>
              <a:t>The </a:t>
            </a:r>
            <a:r>
              <a:rPr lang="en-US" b="1" dirty="0">
                <a:solidFill>
                  <a:srgbClr val="FFFFCC"/>
                </a:solidFill>
                <a:latin typeface="Calibri" panose="020F0502020204030204" pitchFamily="34" charset="0"/>
              </a:rPr>
              <a:t>advantages  IRT  offers over the classical framework, i.e., how IRT   </a:t>
            </a:r>
          </a:p>
          <a:p>
            <a:pPr marL="800100" lvl="1" indent="-342900">
              <a:spcBef>
                <a:spcPct val="50000"/>
              </a:spcBef>
              <a:buFont typeface="Wingdings" panose="05000000000000000000" pitchFamily="2" charset="2"/>
              <a:buChar char="§"/>
              <a:defRPr/>
            </a:pPr>
            <a:r>
              <a:rPr lang="en-US" b="1" dirty="0">
                <a:solidFill>
                  <a:srgbClr val="FFFFCC"/>
                </a:solidFill>
                <a:latin typeface="Calibri" panose="020F0502020204030204" pitchFamily="34" charset="0"/>
              </a:rPr>
              <a:t>Provides item characteristics  that are invariant over subgroups </a:t>
            </a:r>
          </a:p>
          <a:p>
            <a:pPr marL="800100" lvl="1" indent="-342900">
              <a:spcBef>
                <a:spcPct val="50000"/>
              </a:spcBef>
              <a:buFont typeface="Wingdings" panose="05000000000000000000" pitchFamily="2" charset="2"/>
              <a:buChar char="§"/>
              <a:defRPr/>
            </a:pPr>
            <a:r>
              <a:rPr lang="en-US" b="1" dirty="0">
                <a:solidFill>
                  <a:srgbClr val="FFFFCC"/>
                </a:solidFill>
                <a:latin typeface="Calibri" panose="020F0502020204030204" pitchFamily="34" charset="0"/>
              </a:rPr>
              <a:t>Provides proficiency scores that are not dependent on the sets of </a:t>
            </a:r>
            <a:r>
              <a:rPr lang="en-US" b="1" dirty="0" smtClean="0">
                <a:solidFill>
                  <a:srgbClr val="FFFFCC"/>
                </a:solidFill>
                <a:latin typeface="Calibri" panose="020F0502020204030204" pitchFamily="34" charset="0"/>
              </a:rPr>
              <a:t>items</a:t>
            </a:r>
          </a:p>
          <a:p>
            <a:pPr marL="800100" lvl="1" indent="-342900">
              <a:spcBef>
                <a:spcPct val="50000"/>
              </a:spcBef>
              <a:buFont typeface="Wingdings" panose="05000000000000000000" pitchFamily="2" charset="2"/>
              <a:buChar char="§"/>
              <a:defRPr/>
            </a:pPr>
            <a:r>
              <a:rPr lang="en-US" b="1" dirty="0">
                <a:solidFill>
                  <a:srgbClr val="FFFFCC"/>
                </a:solidFill>
                <a:latin typeface="Calibri" panose="020F0502020204030204" pitchFamily="34" charset="0"/>
              </a:rPr>
              <a:t>Enables the construction of tests that have pre-specified standard error of measurement and </a:t>
            </a:r>
            <a:r>
              <a:rPr lang="en-US" b="1" dirty="0" smtClean="0">
                <a:solidFill>
                  <a:srgbClr val="FFFFCC"/>
                </a:solidFill>
                <a:latin typeface="Calibri" panose="020F0502020204030204" pitchFamily="34" charset="0"/>
              </a:rPr>
              <a:t>reliability</a:t>
            </a:r>
            <a:endParaRPr lang="en-US" b="1" dirty="0">
              <a:solidFill>
                <a:srgbClr val="FFFFCC"/>
              </a:solidFill>
              <a:latin typeface="Calibri" panose="020F0502020204030204" pitchFamily="34" charset="0"/>
            </a:endParaRPr>
          </a:p>
          <a:p>
            <a:pPr lvl="1">
              <a:spcBef>
                <a:spcPct val="50000"/>
              </a:spcBef>
              <a:buFont typeface="Arial"/>
              <a:buChar char="•"/>
              <a:defRPr/>
            </a:pPr>
            <a:endParaRPr lang="en-US" b="1" dirty="0">
              <a:solidFill>
                <a:srgbClr val="FFFFCC"/>
              </a:solidFill>
              <a:latin typeface="Calibri" panose="020F0502020204030204" pitchFamily="34" charset="0"/>
            </a:endParaRPr>
          </a:p>
        </p:txBody>
      </p:sp>
      <p:graphicFrame>
        <p:nvGraphicFramePr>
          <p:cNvPr id="36867" name="Object 4"/>
          <p:cNvGraphicFramePr>
            <a:graphicFrameLocks noChangeAspect="1"/>
          </p:cNvGraphicFramePr>
          <p:nvPr/>
        </p:nvGraphicFramePr>
        <p:xfrm>
          <a:off x="1143000" y="0"/>
          <a:ext cx="685800" cy="198438"/>
        </p:xfrm>
        <a:graphic>
          <a:graphicData uri="http://schemas.openxmlformats.org/presentationml/2006/ole">
            <mc:AlternateContent xmlns:mc="http://schemas.openxmlformats.org/markup-compatibility/2006">
              <mc:Choice xmlns:v="urn:schemas-microsoft-com:vml" Requires="v">
                <p:oleObj spid="_x0000_s107538"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0"/>
                        <a:ext cx="6858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228608339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771650" y="228600"/>
            <a:ext cx="5943600" cy="1143000"/>
          </a:xfrm>
        </p:spPr>
        <p:txBody>
          <a:bodyPr/>
          <a:lstStyle/>
          <a:p>
            <a:pPr eaLnBrk="1" hangingPunct="1">
              <a:defRPr/>
            </a:pPr>
            <a:r>
              <a:rPr lang="en-US" sz="3200" b="1" dirty="0">
                <a:solidFill>
                  <a:srgbClr val="FFFFCC"/>
                </a:solidFill>
                <a:latin typeface="Calibri" panose="020F0502020204030204" pitchFamily="34" charset="0"/>
              </a:rPr>
              <a:t>In closing….</a:t>
            </a:r>
          </a:p>
        </p:txBody>
      </p:sp>
      <p:sp>
        <p:nvSpPr>
          <p:cNvPr id="2051" name="Text Box 3"/>
          <p:cNvSpPr txBox="1">
            <a:spLocks noChangeArrowheads="1"/>
          </p:cNvSpPr>
          <p:nvPr/>
        </p:nvSpPr>
        <p:spPr bwMode="auto">
          <a:xfrm>
            <a:off x="486904" y="1447800"/>
            <a:ext cx="7666495"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a:defRPr sz="2400">
                <a:solidFill>
                  <a:schemeClr val="tx1"/>
                </a:solidFill>
                <a:latin typeface="Times New Roman" charset="0"/>
                <a:ea typeface="ＭＳ Ｐゴシック" charset="0"/>
              </a:defRPr>
            </a:lvl1pPr>
            <a:lvl2pPr marL="914400" indent="-45720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828800" indent="-457200">
              <a:defRPr sz="2400">
                <a:solidFill>
                  <a:schemeClr val="tx1"/>
                </a:solidFill>
                <a:latin typeface="Times New Roman" charset="0"/>
                <a:ea typeface="ＭＳ Ｐゴシック" charset="0"/>
              </a:defRPr>
            </a:lvl4pPr>
            <a:lvl5pPr marL="2286000" indent="-457200">
              <a:defRPr sz="2400">
                <a:solidFill>
                  <a:schemeClr val="tx1"/>
                </a:solidFill>
                <a:latin typeface="Times New Roman" charset="0"/>
                <a:ea typeface="ＭＳ Ｐゴシック" charset="0"/>
              </a:defRPr>
            </a:lvl5pPr>
            <a:lvl6pPr marL="2743200" indent="-457200" fontAlgn="base">
              <a:spcBef>
                <a:spcPct val="0"/>
              </a:spcBef>
              <a:spcAft>
                <a:spcPct val="0"/>
              </a:spcAft>
              <a:defRPr sz="2400">
                <a:solidFill>
                  <a:schemeClr val="tx1"/>
                </a:solidFill>
                <a:latin typeface="Times New Roman" charset="0"/>
                <a:ea typeface="ＭＳ Ｐゴシック" charset="0"/>
              </a:defRPr>
            </a:lvl6pPr>
            <a:lvl7pPr marL="3200400" indent="-457200" fontAlgn="base">
              <a:spcBef>
                <a:spcPct val="0"/>
              </a:spcBef>
              <a:spcAft>
                <a:spcPct val="0"/>
              </a:spcAft>
              <a:defRPr sz="2400">
                <a:solidFill>
                  <a:schemeClr val="tx1"/>
                </a:solidFill>
                <a:latin typeface="Times New Roman" charset="0"/>
                <a:ea typeface="ＭＳ Ｐゴシック" charset="0"/>
              </a:defRPr>
            </a:lvl7pPr>
            <a:lvl8pPr marL="3657600" indent="-457200" fontAlgn="base">
              <a:spcBef>
                <a:spcPct val="0"/>
              </a:spcBef>
              <a:spcAft>
                <a:spcPct val="0"/>
              </a:spcAft>
              <a:defRPr sz="2400">
                <a:solidFill>
                  <a:schemeClr val="tx1"/>
                </a:solidFill>
                <a:latin typeface="Times New Roman" charset="0"/>
                <a:ea typeface="ＭＳ Ｐゴシック" charset="0"/>
              </a:defRPr>
            </a:lvl8pPr>
            <a:lvl9pPr marL="4114800" indent="-457200" fontAlgn="base">
              <a:spcBef>
                <a:spcPct val="0"/>
              </a:spcBef>
              <a:spcAft>
                <a:spcPct val="0"/>
              </a:spcAft>
              <a:defRPr sz="2400">
                <a:solidFill>
                  <a:schemeClr val="tx1"/>
                </a:solidFill>
                <a:latin typeface="Times New Roman" charset="0"/>
                <a:ea typeface="ＭＳ Ｐゴシック" charset="0"/>
              </a:defRPr>
            </a:lvl9pPr>
          </a:lstStyle>
          <a:p>
            <a:pPr marL="0" lvl="1" indent="231775">
              <a:spcBef>
                <a:spcPct val="50000"/>
              </a:spcBef>
              <a:defRPr/>
            </a:pPr>
            <a:r>
              <a:rPr lang="en-US" b="1" dirty="0" smtClean="0">
                <a:solidFill>
                  <a:srgbClr val="FFFFCC"/>
                </a:solidFill>
                <a:latin typeface="Calibri" panose="020F0502020204030204" pitchFamily="34" charset="0"/>
              </a:rPr>
              <a:t>how IRT</a:t>
            </a:r>
          </a:p>
          <a:p>
            <a:pPr marL="798513" lvl="1" indent="-341313">
              <a:spcBef>
                <a:spcPts val="1800"/>
              </a:spcBef>
              <a:buFont typeface="Wingdings" panose="05000000000000000000" pitchFamily="2" charset="2"/>
              <a:buChar char="§"/>
              <a:defRPr/>
            </a:pPr>
            <a:r>
              <a:rPr lang="en-US" b="1" dirty="0" smtClean="0">
                <a:solidFill>
                  <a:srgbClr val="FFFFCC"/>
                </a:solidFill>
                <a:latin typeface="Calibri" panose="020F0502020204030204" pitchFamily="34" charset="0"/>
              </a:rPr>
              <a:t>Enables </a:t>
            </a:r>
            <a:r>
              <a:rPr lang="en-US" b="1" dirty="0">
                <a:solidFill>
                  <a:srgbClr val="FFFFCC"/>
                </a:solidFill>
                <a:latin typeface="Calibri" panose="020F0502020204030204" pitchFamily="34" charset="0"/>
              </a:rPr>
              <a:t>the determination of proficiency  with the desired accuracy at critical points on the proficiency continuum</a:t>
            </a:r>
          </a:p>
          <a:p>
            <a:pPr marL="798513" lvl="1" indent="-341313">
              <a:spcBef>
                <a:spcPts val="1800"/>
              </a:spcBef>
              <a:buFont typeface="Wingdings" panose="05000000000000000000" pitchFamily="2" charset="2"/>
              <a:buChar char="§"/>
              <a:defRPr/>
            </a:pPr>
            <a:r>
              <a:rPr lang="en-US" b="1" dirty="0">
                <a:solidFill>
                  <a:srgbClr val="FFFFCC"/>
                </a:solidFill>
                <a:latin typeface="Calibri" panose="020F0502020204030204" pitchFamily="34" charset="0"/>
              </a:rPr>
              <a:t>Enables the delivery of individualized and targeted tests for the efficient determination of proficiency scores </a:t>
            </a:r>
          </a:p>
          <a:p>
            <a:pPr marL="457200" lvl="1" indent="0">
              <a:spcBef>
                <a:spcPct val="50000"/>
              </a:spcBef>
              <a:defRPr/>
            </a:pPr>
            <a:endParaRPr lang="en-US" b="1" dirty="0">
              <a:solidFill>
                <a:srgbClr val="FFFFCC"/>
              </a:solidFill>
              <a:latin typeface="Calibri" panose="020F0502020204030204" pitchFamily="34" charset="0"/>
            </a:endParaRPr>
          </a:p>
          <a:p>
            <a:pPr lvl="1">
              <a:spcBef>
                <a:spcPct val="50000"/>
              </a:spcBef>
              <a:buFont typeface="Arial"/>
              <a:buChar char="•"/>
              <a:defRPr/>
            </a:pPr>
            <a:endParaRPr lang="en-US" b="1" dirty="0">
              <a:solidFill>
                <a:srgbClr val="FFFFCC"/>
              </a:solidFill>
              <a:latin typeface="Calibri" panose="020F0502020204030204" pitchFamily="34" charset="0"/>
            </a:endParaRPr>
          </a:p>
        </p:txBody>
      </p:sp>
      <p:graphicFrame>
        <p:nvGraphicFramePr>
          <p:cNvPr id="36867" name="Object 4"/>
          <p:cNvGraphicFramePr>
            <a:graphicFrameLocks noChangeAspect="1"/>
          </p:cNvGraphicFramePr>
          <p:nvPr/>
        </p:nvGraphicFramePr>
        <p:xfrm>
          <a:off x="1143000" y="0"/>
          <a:ext cx="685800" cy="198438"/>
        </p:xfrm>
        <a:graphic>
          <a:graphicData uri="http://schemas.openxmlformats.org/presentationml/2006/ole">
            <mc:AlternateContent xmlns:mc="http://schemas.openxmlformats.org/markup-compatibility/2006">
              <mc:Choice xmlns:v="urn:schemas-microsoft-com:vml" Requires="v">
                <p:oleObj spid="_x0000_s108562"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0"/>
                        <a:ext cx="6858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9955631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771650" y="228600"/>
            <a:ext cx="5943600" cy="1143000"/>
          </a:xfrm>
        </p:spPr>
        <p:txBody>
          <a:bodyPr/>
          <a:lstStyle/>
          <a:p>
            <a:pPr eaLnBrk="1" hangingPunct="1">
              <a:defRPr/>
            </a:pPr>
            <a:r>
              <a:rPr lang="en-US" sz="3200" b="1" dirty="0">
                <a:solidFill>
                  <a:srgbClr val="FFFFCC"/>
                </a:solidFill>
                <a:latin typeface="Calibri" panose="020F0502020204030204" pitchFamily="34" charset="0"/>
              </a:rPr>
              <a:t>In closing….</a:t>
            </a:r>
          </a:p>
        </p:txBody>
      </p:sp>
      <p:sp>
        <p:nvSpPr>
          <p:cNvPr id="2051" name="Text Box 3"/>
          <p:cNvSpPr txBox="1">
            <a:spLocks noChangeArrowheads="1"/>
          </p:cNvSpPr>
          <p:nvPr/>
        </p:nvSpPr>
        <p:spPr bwMode="auto">
          <a:xfrm>
            <a:off x="457200" y="1371602"/>
            <a:ext cx="7848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a:defRPr sz="2400">
                <a:solidFill>
                  <a:schemeClr val="tx1"/>
                </a:solidFill>
                <a:latin typeface="Times New Roman" charset="0"/>
                <a:ea typeface="ＭＳ Ｐゴシック" charset="0"/>
              </a:defRPr>
            </a:lvl1pPr>
            <a:lvl2pPr marL="914400" indent="-45720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828800" indent="-457200">
              <a:defRPr sz="2400">
                <a:solidFill>
                  <a:schemeClr val="tx1"/>
                </a:solidFill>
                <a:latin typeface="Times New Roman" charset="0"/>
                <a:ea typeface="ＭＳ Ｐゴシック" charset="0"/>
              </a:defRPr>
            </a:lvl4pPr>
            <a:lvl5pPr marL="2286000" indent="-457200">
              <a:defRPr sz="2400">
                <a:solidFill>
                  <a:schemeClr val="tx1"/>
                </a:solidFill>
                <a:latin typeface="Times New Roman" charset="0"/>
                <a:ea typeface="ＭＳ Ｐゴシック" charset="0"/>
              </a:defRPr>
            </a:lvl5pPr>
            <a:lvl6pPr marL="2743200" indent="-457200" fontAlgn="base">
              <a:spcBef>
                <a:spcPct val="0"/>
              </a:spcBef>
              <a:spcAft>
                <a:spcPct val="0"/>
              </a:spcAft>
              <a:defRPr sz="2400">
                <a:solidFill>
                  <a:schemeClr val="tx1"/>
                </a:solidFill>
                <a:latin typeface="Times New Roman" charset="0"/>
                <a:ea typeface="ＭＳ Ｐゴシック" charset="0"/>
              </a:defRPr>
            </a:lvl6pPr>
            <a:lvl7pPr marL="3200400" indent="-457200" fontAlgn="base">
              <a:spcBef>
                <a:spcPct val="0"/>
              </a:spcBef>
              <a:spcAft>
                <a:spcPct val="0"/>
              </a:spcAft>
              <a:defRPr sz="2400">
                <a:solidFill>
                  <a:schemeClr val="tx1"/>
                </a:solidFill>
                <a:latin typeface="Times New Roman" charset="0"/>
                <a:ea typeface="ＭＳ Ｐゴシック" charset="0"/>
              </a:defRPr>
            </a:lvl7pPr>
            <a:lvl8pPr marL="3657600" indent="-457200" fontAlgn="base">
              <a:spcBef>
                <a:spcPct val="0"/>
              </a:spcBef>
              <a:spcAft>
                <a:spcPct val="0"/>
              </a:spcAft>
              <a:defRPr sz="2400">
                <a:solidFill>
                  <a:schemeClr val="tx1"/>
                </a:solidFill>
                <a:latin typeface="Times New Roman" charset="0"/>
                <a:ea typeface="ＭＳ Ｐゴシック" charset="0"/>
              </a:defRPr>
            </a:lvl8pPr>
            <a:lvl9pPr marL="4114800" indent="-457200" fontAlgn="base">
              <a:spcBef>
                <a:spcPct val="0"/>
              </a:spcBef>
              <a:spcAft>
                <a:spcPct val="0"/>
              </a:spcAft>
              <a:defRPr sz="2400">
                <a:solidFill>
                  <a:schemeClr val="tx1"/>
                </a:solidFill>
                <a:latin typeface="Times New Roman" charset="0"/>
                <a:ea typeface="ＭＳ Ｐゴシック" charset="0"/>
              </a:defRPr>
            </a:lvl9pPr>
          </a:lstStyle>
          <a:p>
            <a:pPr marL="457200" lvl="1">
              <a:spcBef>
                <a:spcPct val="50000"/>
              </a:spcBef>
              <a:buFont typeface="Arial" panose="020B0604020202020204" pitchFamily="34" charset="0"/>
              <a:buChar char="•"/>
              <a:defRPr/>
            </a:pPr>
            <a:r>
              <a:rPr lang="en-US" b="1" dirty="0">
                <a:solidFill>
                  <a:srgbClr val="FFFFCC"/>
                </a:solidFill>
                <a:latin typeface="Calibri" panose="020F0502020204030204" pitchFamily="34" charset="0"/>
              </a:rPr>
              <a:t>Are any of these innovations and approaches to testing relevant or applicable in India?</a:t>
            </a:r>
          </a:p>
          <a:p>
            <a:pPr marL="457200" lvl="1">
              <a:spcBef>
                <a:spcPct val="50000"/>
              </a:spcBef>
              <a:buFont typeface="Arial" panose="020B0604020202020204" pitchFamily="34" charset="0"/>
              <a:buChar char="•"/>
              <a:defRPr/>
            </a:pPr>
            <a:r>
              <a:rPr lang="en-US" b="1" dirty="0">
                <a:solidFill>
                  <a:srgbClr val="FFFFCC"/>
                </a:solidFill>
                <a:latin typeface="Calibri" panose="020F0502020204030204" pitchFamily="34" charset="0"/>
              </a:rPr>
              <a:t>Assessment  is a tradition in India. </a:t>
            </a:r>
          </a:p>
          <a:p>
            <a:pPr marL="457200" lvl="1">
              <a:spcBef>
                <a:spcPct val="50000"/>
              </a:spcBef>
              <a:buFont typeface="Arial" panose="020B0604020202020204" pitchFamily="34" charset="0"/>
              <a:buChar char="•"/>
              <a:defRPr/>
            </a:pPr>
            <a:r>
              <a:rPr lang="en-US" b="1" dirty="0">
                <a:solidFill>
                  <a:srgbClr val="FFFFCC"/>
                </a:solidFill>
                <a:latin typeface="Calibri" panose="020F0502020204030204" pitchFamily="34" charset="0"/>
              </a:rPr>
              <a:t>By necessity, assessment has been employed </a:t>
            </a:r>
            <a:r>
              <a:rPr lang="en-US" b="1" dirty="0" smtClean="0">
                <a:solidFill>
                  <a:srgbClr val="FFFFCC"/>
                </a:solidFill>
                <a:latin typeface="Calibri" panose="020F0502020204030204" pitchFamily="34" charset="0"/>
              </a:rPr>
              <a:t>primarily for </a:t>
            </a:r>
            <a:r>
              <a:rPr lang="en-US" b="1" dirty="0">
                <a:solidFill>
                  <a:srgbClr val="FFFFCC"/>
                </a:solidFill>
                <a:latin typeface="Calibri" panose="020F0502020204030204" pitchFamily="34" charset="0"/>
              </a:rPr>
              <a:t>selection </a:t>
            </a:r>
            <a:endParaRPr lang="en-US" b="1" dirty="0" smtClean="0">
              <a:solidFill>
                <a:srgbClr val="FFFFCC"/>
              </a:solidFill>
              <a:latin typeface="Calibri" panose="020F0502020204030204" pitchFamily="34" charset="0"/>
            </a:endParaRPr>
          </a:p>
          <a:p>
            <a:pPr marL="457200" lvl="1">
              <a:spcBef>
                <a:spcPct val="50000"/>
              </a:spcBef>
              <a:buFont typeface="Arial" panose="020B0604020202020204" pitchFamily="34" charset="0"/>
              <a:buChar char="•"/>
              <a:defRPr/>
            </a:pPr>
            <a:r>
              <a:rPr lang="en-US" b="1" dirty="0" smtClean="0">
                <a:solidFill>
                  <a:srgbClr val="FFFFCC"/>
                </a:solidFill>
                <a:latin typeface="Calibri" panose="020F0502020204030204" pitchFamily="34" charset="0"/>
              </a:rPr>
              <a:t>These </a:t>
            </a:r>
            <a:r>
              <a:rPr lang="en-US" b="1" dirty="0">
                <a:solidFill>
                  <a:srgbClr val="FFFFCC"/>
                </a:solidFill>
                <a:latin typeface="Calibri" panose="020F0502020204030204" pitchFamily="34" charset="0"/>
              </a:rPr>
              <a:t>assessments, while necessary, can be streamlined and made shorter and targeted through CAT</a:t>
            </a:r>
          </a:p>
          <a:p>
            <a:pPr marL="457200" lvl="1">
              <a:spcBef>
                <a:spcPct val="50000"/>
              </a:spcBef>
              <a:buFont typeface="Arial" panose="020B0604020202020204" pitchFamily="34" charset="0"/>
              <a:buChar char="•"/>
              <a:defRPr/>
            </a:pPr>
            <a:r>
              <a:rPr lang="en-US" b="1" dirty="0">
                <a:solidFill>
                  <a:srgbClr val="FFFFCC"/>
                </a:solidFill>
                <a:latin typeface="Calibri" panose="020F0502020204030204" pitchFamily="34" charset="0"/>
              </a:rPr>
              <a:t>Advances in technology have made innovative item formats possible. Higher order skills and creativity can be assessed through these innovative item formats. </a:t>
            </a:r>
          </a:p>
        </p:txBody>
      </p:sp>
      <p:graphicFrame>
        <p:nvGraphicFramePr>
          <p:cNvPr id="36867" name="Object 4"/>
          <p:cNvGraphicFramePr>
            <a:graphicFrameLocks noChangeAspect="1"/>
          </p:cNvGraphicFramePr>
          <p:nvPr/>
        </p:nvGraphicFramePr>
        <p:xfrm>
          <a:off x="1143000" y="0"/>
          <a:ext cx="685800" cy="198438"/>
        </p:xfrm>
        <a:graphic>
          <a:graphicData uri="http://schemas.openxmlformats.org/presentationml/2006/ole">
            <mc:AlternateContent xmlns:mc="http://schemas.openxmlformats.org/markup-compatibility/2006">
              <mc:Choice xmlns:v="urn:schemas-microsoft-com:vml" Requires="v">
                <p:oleObj spid="_x0000_s109586"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0"/>
                        <a:ext cx="6858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164557094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815296" y="99219"/>
            <a:ext cx="5943600" cy="1143000"/>
          </a:xfrm>
        </p:spPr>
        <p:txBody>
          <a:bodyPr/>
          <a:lstStyle/>
          <a:p>
            <a:pPr eaLnBrk="1" hangingPunct="1">
              <a:defRPr/>
            </a:pPr>
            <a:r>
              <a:rPr lang="en-US" sz="3200" b="1" dirty="0">
                <a:solidFill>
                  <a:srgbClr val="FFFFCC"/>
                </a:solidFill>
                <a:latin typeface="Calibri" panose="020F0502020204030204" pitchFamily="34" charset="0"/>
              </a:rPr>
              <a:t>In closing….</a:t>
            </a:r>
          </a:p>
        </p:txBody>
      </p:sp>
      <p:sp>
        <p:nvSpPr>
          <p:cNvPr id="2051" name="Text Box 3"/>
          <p:cNvSpPr txBox="1">
            <a:spLocks noChangeArrowheads="1"/>
          </p:cNvSpPr>
          <p:nvPr/>
        </p:nvSpPr>
        <p:spPr bwMode="auto">
          <a:xfrm>
            <a:off x="457200" y="1242219"/>
            <a:ext cx="79248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a:defRPr sz="2400">
                <a:solidFill>
                  <a:schemeClr val="tx1"/>
                </a:solidFill>
                <a:latin typeface="Times New Roman" charset="0"/>
                <a:ea typeface="ＭＳ Ｐゴシック" charset="0"/>
              </a:defRPr>
            </a:lvl1pPr>
            <a:lvl2pPr marL="914400" indent="-45720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828800" indent="-457200">
              <a:defRPr sz="2400">
                <a:solidFill>
                  <a:schemeClr val="tx1"/>
                </a:solidFill>
                <a:latin typeface="Times New Roman" charset="0"/>
                <a:ea typeface="ＭＳ Ｐゴシック" charset="0"/>
              </a:defRPr>
            </a:lvl4pPr>
            <a:lvl5pPr marL="2286000" indent="-457200">
              <a:defRPr sz="2400">
                <a:solidFill>
                  <a:schemeClr val="tx1"/>
                </a:solidFill>
                <a:latin typeface="Times New Roman" charset="0"/>
                <a:ea typeface="ＭＳ Ｐゴシック" charset="0"/>
              </a:defRPr>
            </a:lvl5pPr>
            <a:lvl6pPr marL="2743200" indent="-457200" fontAlgn="base">
              <a:spcBef>
                <a:spcPct val="0"/>
              </a:spcBef>
              <a:spcAft>
                <a:spcPct val="0"/>
              </a:spcAft>
              <a:defRPr sz="2400">
                <a:solidFill>
                  <a:schemeClr val="tx1"/>
                </a:solidFill>
                <a:latin typeface="Times New Roman" charset="0"/>
                <a:ea typeface="ＭＳ Ｐゴシック" charset="0"/>
              </a:defRPr>
            </a:lvl6pPr>
            <a:lvl7pPr marL="3200400" indent="-457200" fontAlgn="base">
              <a:spcBef>
                <a:spcPct val="0"/>
              </a:spcBef>
              <a:spcAft>
                <a:spcPct val="0"/>
              </a:spcAft>
              <a:defRPr sz="2400">
                <a:solidFill>
                  <a:schemeClr val="tx1"/>
                </a:solidFill>
                <a:latin typeface="Times New Roman" charset="0"/>
                <a:ea typeface="ＭＳ Ｐゴシック" charset="0"/>
              </a:defRPr>
            </a:lvl7pPr>
            <a:lvl8pPr marL="3657600" indent="-457200" fontAlgn="base">
              <a:spcBef>
                <a:spcPct val="0"/>
              </a:spcBef>
              <a:spcAft>
                <a:spcPct val="0"/>
              </a:spcAft>
              <a:defRPr sz="2400">
                <a:solidFill>
                  <a:schemeClr val="tx1"/>
                </a:solidFill>
                <a:latin typeface="Times New Roman" charset="0"/>
                <a:ea typeface="ＭＳ Ｐゴシック" charset="0"/>
              </a:defRPr>
            </a:lvl8pPr>
            <a:lvl9pPr marL="4114800" indent="-457200" fontAlgn="base">
              <a:spcBef>
                <a:spcPct val="0"/>
              </a:spcBef>
              <a:spcAft>
                <a:spcPct val="0"/>
              </a:spcAft>
              <a:defRPr sz="2400">
                <a:solidFill>
                  <a:schemeClr val="tx1"/>
                </a:solidFill>
                <a:latin typeface="Times New Roman" charset="0"/>
                <a:ea typeface="ＭＳ Ｐゴシック" charset="0"/>
              </a:defRPr>
            </a:lvl9pPr>
          </a:lstStyle>
          <a:p>
            <a:pPr marL="457200" lvl="1">
              <a:spcBef>
                <a:spcPct val="50000"/>
              </a:spcBef>
              <a:buFont typeface="Arial" panose="020B0604020202020204" pitchFamily="34" charset="0"/>
              <a:buChar char="•"/>
              <a:defRPr/>
            </a:pPr>
            <a:r>
              <a:rPr lang="en-US" b="1" dirty="0">
                <a:solidFill>
                  <a:srgbClr val="FFFFCC"/>
                </a:solidFill>
                <a:latin typeface="Calibri" panose="020F0502020204030204" pitchFamily="34" charset="0"/>
              </a:rPr>
              <a:t>India can </a:t>
            </a:r>
            <a:r>
              <a:rPr lang="en-US" b="1" dirty="0" smtClean="0">
                <a:solidFill>
                  <a:srgbClr val="FFFFCC"/>
                </a:solidFill>
                <a:latin typeface="Calibri" panose="020F0502020204030204" pitchFamily="34" charset="0"/>
              </a:rPr>
              <a:t>most certainly </a:t>
            </a:r>
            <a:r>
              <a:rPr lang="en-US" b="1" dirty="0">
                <a:solidFill>
                  <a:srgbClr val="FFFFCC"/>
                </a:solidFill>
                <a:latin typeface="Calibri" panose="020F0502020204030204" pitchFamily="34" charset="0"/>
              </a:rPr>
              <a:t>benefit from the advances made in assessment.  </a:t>
            </a:r>
            <a:endParaRPr lang="en-US" b="1" dirty="0" smtClean="0">
              <a:solidFill>
                <a:srgbClr val="FFFFCC"/>
              </a:solidFill>
              <a:latin typeface="Calibri" panose="020F0502020204030204" pitchFamily="34" charset="0"/>
            </a:endParaRPr>
          </a:p>
          <a:p>
            <a:pPr marL="457200" lvl="1">
              <a:spcBef>
                <a:spcPct val="50000"/>
              </a:spcBef>
              <a:buFont typeface="Arial" panose="020B0604020202020204" pitchFamily="34" charset="0"/>
              <a:buChar char="•"/>
              <a:defRPr/>
            </a:pPr>
            <a:r>
              <a:rPr lang="en-US" b="1" dirty="0" smtClean="0">
                <a:solidFill>
                  <a:srgbClr val="FFFFCC"/>
                </a:solidFill>
                <a:latin typeface="Calibri" panose="020F0502020204030204" pitchFamily="34" charset="0"/>
              </a:rPr>
              <a:t>The weak link in Indian assessment system is that not much attention seems to have been paid  to the issue of validity.</a:t>
            </a:r>
          </a:p>
          <a:p>
            <a:pPr marL="457200" lvl="1">
              <a:spcBef>
                <a:spcPct val="50000"/>
              </a:spcBef>
              <a:buFont typeface="Arial" panose="020B0604020202020204" pitchFamily="34" charset="0"/>
              <a:buChar char="•"/>
              <a:defRPr/>
            </a:pPr>
            <a:r>
              <a:rPr lang="en-US" b="1" dirty="0" smtClean="0">
                <a:solidFill>
                  <a:srgbClr val="FFFFCC"/>
                </a:solidFill>
                <a:latin typeface="Calibri" panose="020F0502020204030204" pitchFamily="34" charset="0"/>
              </a:rPr>
              <a:t>The current system of examinations has had  some    negative side effects.  It has promoted extensive coaching and cheating, two factors that can  lead to  inequity in education and stifle creativity.  </a:t>
            </a:r>
          </a:p>
        </p:txBody>
      </p:sp>
      <p:graphicFrame>
        <p:nvGraphicFramePr>
          <p:cNvPr id="36867" name="Object 4"/>
          <p:cNvGraphicFramePr>
            <a:graphicFrameLocks noChangeAspect="1"/>
          </p:cNvGraphicFramePr>
          <p:nvPr/>
        </p:nvGraphicFramePr>
        <p:xfrm>
          <a:off x="1143000" y="0"/>
          <a:ext cx="685800" cy="198438"/>
        </p:xfrm>
        <a:graphic>
          <a:graphicData uri="http://schemas.openxmlformats.org/presentationml/2006/ole">
            <mc:AlternateContent xmlns:mc="http://schemas.openxmlformats.org/markup-compatibility/2006">
              <mc:Choice xmlns:v="urn:schemas-microsoft-com:vml" Requires="v">
                <p:oleObj spid="_x0000_s111633"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0"/>
                        <a:ext cx="6858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640839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990600"/>
          </a:xfrm>
        </p:spPr>
        <p:txBody>
          <a:bodyPr/>
          <a:lstStyle/>
          <a:p>
            <a:pPr eaLnBrk="1" hangingPunct="1">
              <a:defRPr/>
            </a:pPr>
            <a:r>
              <a:rPr lang="en-US" sz="3200" b="1" dirty="0" smtClean="0">
                <a:solidFill>
                  <a:srgbClr val="FFFFCC"/>
                </a:solidFill>
                <a:latin typeface="Calibri" panose="020F0502020204030204" pitchFamily="34" charset="0"/>
                <a:cs typeface="+mj-cs"/>
              </a:rPr>
              <a:t>Testing in India </a:t>
            </a:r>
          </a:p>
        </p:txBody>
      </p:sp>
      <p:sp>
        <p:nvSpPr>
          <p:cNvPr id="2051" name="Text Box 3"/>
          <p:cNvSpPr txBox="1">
            <a:spLocks noChangeArrowheads="1"/>
          </p:cNvSpPr>
          <p:nvPr/>
        </p:nvSpPr>
        <p:spPr bwMode="auto">
          <a:xfrm>
            <a:off x="2171700" y="1905000"/>
            <a:ext cx="4800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marL="0" indent="0" eaLnBrk="1" hangingPunct="1">
              <a:spcBef>
                <a:spcPct val="50000"/>
              </a:spcBef>
            </a:pPr>
            <a:r>
              <a:rPr lang="en-US" b="1" dirty="0" smtClean="0">
                <a:solidFill>
                  <a:srgbClr val="FFFF00"/>
                </a:solidFill>
                <a:latin typeface="Arial" panose="020B0604020202020204" pitchFamily="34" charset="0"/>
                <a:cs typeface="Arial" panose="020B0604020202020204" pitchFamily="34" charset="0"/>
              </a:rPr>
              <a:t> </a:t>
            </a:r>
            <a:r>
              <a:rPr lang="en-US" b="1" dirty="0" smtClean="0">
                <a:solidFill>
                  <a:srgbClr val="FFFFCC"/>
                </a:solidFill>
                <a:latin typeface="Calibri" panose="020F0502020204030204" pitchFamily="34" charset="0"/>
                <a:cs typeface="Arial" panose="020B0604020202020204" pitchFamily="34" charset="0"/>
              </a:rPr>
              <a:t>Population Distribution in India</a:t>
            </a:r>
            <a:endParaRPr lang="en-US" b="1" dirty="0">
              <a:solidFill>
                <a:srgbClr val="FFFFCC"/>
              </a:solidFill>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6387"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50232"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2" name="Table 1"/>
          <p:cNvGraphicFramePr>
            <a:graphicFrameLocks noGrp="1"/>
          </p:cNvGraphicFramePr>
          <p:nvPr>
            <p:extLst>
              <p:ext uri="{D42A27DB-BD31-4B8C-83A1-F6EECF244321}">
                <p14:modId xmlns:p14="http://schemas.microsoft.com/office/powerpoint/2010/main" val="567060622"/>
              </p:ext>
            </p:extLst>
          </p:nvPr>
        </p:nvGraphicFramePr>
        <p:xfrm>
          <a:off x="685800" y="2667000"/>
          <a:ext cx="7543800" cy="3200400"/>
        </p:xfrm>
        <a:graphic>
          <a:graphicData uri="http://schemas.openxmlformats.org/drawingml/2006/table">
            <a:tbl>
              <a:tblPr firstRow="1" bandRow="1">
                <a:tableStyleId>{D7AC3CCA-C797-4891-BE02-D94E43425B78}</a:tableStyleId>
              </a:tblPr>
              <a:tblGrid>
                <a:gridCol w="3200400"/>
                <a:gridCol w="2057400"/>
                <a:gridCol w="2286000"/>
              </a:tblGrid>
              <a:tr h="370840">
                <a:tc>
                  <a:txBody>
                    <a:bodyPr/>
                    <a:lstStyle/>
                    <a:p>
                      <a:pPr algn="ctr"/>
                      <a:r>
                        <a:rPr lang="en-US" sz="2400" b="1" i="0" baseline="0" dirty="0" smtClean="0">
                          <a:latin typeface="Calibri" panose="020F0502020204030204" pitchFamily="34" charset="0"/>
                        </a:rPr>
                        <a:t>Country</a:t>
                      </a:r>
                      <a:endParaRPr lang="en-US" sz="2400" b="1" i="0" baseline="0" dirty="0">
                        <a:latin typeface="Calibri" panose="020F0502020204030204" pitchFamily="34" charset="0"/>
                      </a:endParaRPr>
                    </a:p>
                  </a:txBody>
                  <a:tcPr/>
                </a:tc>
                <a:tc>
                  <a:txBody>
                    <a:bodyPr/>
                    <a:lstStyle/>
                    <a:p>
                      <a:pPr algn="ctr"/>
                      <a:r>
                        <a:rPr lang="en-US" sz="2400" b="1" i="0" dirty="0" smtClean="0">
                          <a:latin typeface="Calibri" panose="020F0502020204030204" pitchFamily="34" charset="0"/>
                        </a:rPr>
                        <a:t> Age</a:t>
                      </a:r>
                      <a:r>
                        <a:rPr lang="en-US" sz="2400" b="1" i="0" baseline="0" dirty="0" smtClean="0">
                          <a:latin typeface="Calibri" panose="020F0502020204030204" pitchFamily="34" charset="0"/>
                        </a:rPr>
                        <a:t> Range</a:t>
                      </a:r>
                      <a:endParaRPr lang="en-US" sz="2400" b="1" i="0" dirty="0">
                        <a:latin typeface="Calibri" panose="020F0502020204030204" pitchFamily="34" charset="0"/>
                      </a:endParaRPr>
                    </a:p>
                  </a:txBody>
                  <a:tcPr/>
                </a:tc>
                <a:tc>
                  <a:txBody>
                    <a:bodyPr/>
                    <a:lstStyle/>
                    <a:p>
                      <a:pPr algn="ctr"/>
                      <a:r>
                        <a:rPr lang="en-US" sz="2400" b="1" i="0" dirty="0" smtClean="0">
                          <a:latin typeface="Calibri" panose="020F0502020204030204" pitchFamily="34" charset="0"/>
                        </a:rPr>
                        <a:t> Number</a:t>
                      </a:r>
                      <a:endParaRPr lang="en-US" sz="2400" b="1" i="0" dirty="0">
                        <a:latin typeface="Calibri" panose="020F0502020204030204" pitchFamily="34" charset="0"/>
                      </a:endParaRPr>
                    </a:p>
                  </a:txBody>
                  <a:tcPr/>
                </a:tc>
              </a:tr>
              <a:tr h="370840">
                <a:tc>
                  <a:txBody>
                    <a:bodyPr/>
                    <a:lstStyle/>
                    <a:p>
                      <a:pPr algn="ctr"/>
                      <a:r>
                        <a:rPr lang="en-US" sz="2400" b="1" i="0" dirty="0" smtClean="0">
                          <a:latin typeface="Calibri" panose="020F0502020204030204" pitchFamily="34" charset="0"/>
                        </a:rPr>
                        <a:t>India</a:t>
                      </a:r>
                      <a:endParaRPr lang="en-US" sz="2400" b="1" i="0" dirty="0">
                        <a:latin typeface="Calibri" panose="020F0502020204030204" pitchFamily="34" charset="0"/>
                      </a:endParaRPr>
                    </a:p>
                  </a:txBody>
                  <a:tcPr/>
                </a:tc>
                <a:tc>
                  <a:txBody>
                    <a:bodyPr/>
                    <a:lstStyle/>
                    <a:p>
                      <a:pPr algn="l"/>
                      <a:r>
                        <a:rPr lang="en-US" sz="2400" b="1" i="0" dirty="0" smtClean="0">
                          <a:latin typeface="Calibri" panose="020F0502020204030204" pitchFamily="34" charset="0"/>
                        </a:rPr>
                        <a:t>        0-4</a:t>
                      </a:r>
                      <a:endParaRPr lang="en-US" sz="2400" b="1" i="0" dirty="0">
                        <a:latin typeface="Calibri" panose="020F0502020204030204" pitchFamily="34" charset="0"/>
                      </a:endParaRPr>
                    </a:p>
                  </a:txBody>
                  <a:tcPr/>
                </a:tc>
                <a:tc>
                  <a:txBody>
                    <a:bodyPr/>
                    <a:lstStyle/>
                    <a:p>
                      <a:pPr algn="ctr"/>
                      <a:r>
                        <a:rPr lang="en-US" sz="2400" b="1" i="0" dirty="0" smtClean="0">
                          <a:latin typeface="Calibri" panose="020F0502020204030204" pitchFamily="34" charset="0"/>
                        </a:rPr>
                        <a:t> 128 Million</a:t>
                      </a:r>
                      <a:endParaRPr lang="en-US" sz="2400" b="1" i="0" dirty="0">
                        <a:latin typeface="Calibri" panose="020F0502020204030204" pitchFamily="34" charset="0"/>
                      </a:endParaRPr>
                    </a:p>
                  </a:txBody>
                  <a:tcPr/>
                </a:tc>
              </a:tr>
              <a:tr h="370840">
                <a:tc>
                  <a:txBody>
                    <a:bodyPr/>
                    <a:lstStyle/>
                    <a:p>
                      <a:pPr algn="ctr"/>
                      <a:endParaRPr lang="en-US" sz="2400" b="1" i="0" dirty="0">
                        <a:latin typeface="Calibri" panose="020F0502020204030204" pitchFamily="34" charset="0"/>
                      </a:endParaRPr>
                    </a:p>
                  </a:txBody>
                  <a:tcPr/>
                </a:tc>
                <a:tc>
                  <a:txBody>
                    <a:bodyPr/>
                    <a:lstStyle/>
                    <a:p>
                      <a:pPr algn="l"/>
                      <a:r>
                        <a:rPr lang="en-US" sz="2400" b="1" i="0" dirty="0" smtClean="0">
                          <a:latin typeface="Calibri" panose="020F0502020204030204" pitchFamily="34" charset="0"/>
                        </a:rPr>
                        <a:t>        5-9</a:t>
                      </a:r>
                      <a:endParaRPr lang="en-US" sz="2400" b="1" i="0" dirty="0">
                        <a:latin typeface="Calibri" panose="020F0502020204030204" pitchFamily="34" charset="0"/>
                      </a:endParaRPr>
                    </a:p>
                  </a:txBody>
                  <a:tcPr/>
                </a:tc>
                <a:tc>
                  <a:txBody>
                    <a:bodyPr/>
                    <a:lstStyle/>
                    <a:p>
                      <a:pPr algn="ctr"/>
                      <a:r>
                        <a:rPr lang="en-US" sz="2400" b="1" i="0" dirty="0" smtClean="0">
                          <a:latin typeface="Calibri" panose="020F0502020204030204" pitchFamily="34" charset="0"/>
                        </a:rPr>
                        <a:t>  128 Million</a:t>
                      </a:r>
                      <a:endParaRPr lang="en-US" sz="2400" b="1" i="0" dirty="0">
                        <a:latin typeface="Calibri" panose="020F0502020204030204" pitchFamily="34" charset="0"/>
                      </a:endParaRPr>
                    </a:p>
                  </a:txBody>
                  <a:tcPr/>
                </a:tc>
              </a:tr>
              <a:tr h="370840">
                <a:tc>
                  <a:txBody>
                    <a:bodyPr/>
                    <a:lstStyle/>
                    <a:p>
                      <a:pPr algn="ctr"/>
                      <a:endParaRPr lang="en-US" sz="2400" b="1" i="0" dirty="0">
                        <a:latin typeface="Calibri" panose="020F0502020204030204" pitchFamily="34" charset="0"/>
                      </a:endParaRPr>
                    </a:p>
                  </a:txBody>
                  <a:tcPr/>
                </a:tc>
                <a:tc>
                  <a:txBody>
                    <a:bodyPr/>
                    <a:lstStyle/>
                    <a:p>
                      <a:pPr algn="l"/>
                      <a:r>
                        <a:rPr lang="en-US" sz="2400" b="1" i="0" dirty="0" smtClean="0">
                          <a:latin typeface="Calibri" panose="020F0502020204030204" pitchFamily="34" charset="0"/>
                        </a:rPr>
                        <a:t>      10-15</a:t>
                      </a:r>
                      <a:endParaRPr lang="en-US" sz="2400" b="1" i="0" dirty="0">
                        <a:latin typeface="Calibri" panose="020F0502020204030204" pitchFamily="34" charset="0"/>
                      </a:endParaRPr>
                    </a:p>
                  </a:txBody>
                  <a:tcPr/>
                </a:tc>
                <a:tc>
                  <a:txBody>
                    <a:bodyPr/>
                    <a:lstStyle/>
                    <a:p>
                      <a:pPr algn="ctr"/>
                      <a:r>
                        <a:rPr lang="en-US" sz="2400" b="1" i="0" dirty="0" smtClean="0">
                          <a:latin typeface="Calibri" panose="020F0502020204030204" pitchFamily="34" charset="0"/>
                        </a:rPr>
                        <a:t>  128 Million</a:t>
                      </a:r>
                      <a:endParaRPr lang="en-US" sz="2400" b="1" i="0" dirty="0">
                        <a:latin typeface="Calibri" panose="020F0502020204030204" pitchFamily="34" charset="0"/>
                      </a:endParaRPr>
                    </a:p>
                  </a:txBody>
                  <a:tcPr/>
                </a:tc>
              </a:tr>
              <a:tr h="370840">
                <a:tc>
                  <a:txBody>
                    <a:bodyPr/>
                    <a:lstStyle/>
                    <a:p>
                      <a:pPr algn="ctr"/>
                      <a:endParaRPr lang="en-US" sz="2400" b="1" i="0" dirty="0">
                        <a:latin typeface="Calibri" panose="020F0502020204030204" pitchFamily="34" charset="0"/>
                      </a:endParaRPr>
                    </a:p>
                  </a:txBody>
                  <a:tcPr/>
                </a:tc>
                <a:tc>
                  <a:txBody>
                    <a:bodyPr/>
                    <a:lstStyle/>
                    <a:p>
                      <a:pPr algn="l"/>
                      <a:r>
                        <a:rPr lang="en-US" sz="2400" b="1" i="0" dirty="0" smtClean="0">
                          <a:latin typeface="Calibri" panose="020F0502020204030204" pitchFamily="34" charset="0"/>
                        </a:rPr>
                        <a:t>        0-15</a:t>
                      </a:r>
                      <a:endParaRPr lang="en-US" sz="2400" b="1" i="0" dirty="0">
                        <a:latin typeface="Calibri" panose="020F0502020204030204" pitchFamily="34" charset="0"/>
                      </a:endParaRPr>
                    </a:p>
                  </a:txBody>
                  <a:tcPr/>
                </a:tc>
                <a:tc>
                  <a:txBody>
                    <a:bodyPr/>
                    <a:lstStyle/>
                    <a:p>
                      <a:pPr algn="ctr"/>
                      <a:r>
                        <a:rPr lang="en-US" sz="2400" b="1" i="0" dirty="0" smtClean="0">
                          <a:latin typeface="Calibri" panose="020F0502020204030204" pitchFamily="34" charset="0"/>
                        </a:rPr>
                        <a:t>  384</a:t>
                      </a:r>
                      <a:r>
                        <a:rPr lang="en-US" sz="2400" b="1" i="0" baseline="0" dirty="0" smtClean="0">
                          <a:latin typeface="Calibri" panose="020F0502020204030204" pitchFamily="34" charset="0"/>
                        </a:rPr>
                        <a:t> Million</a:t>
                      </a:r>
                      <a:endParaRPr lang="en-US" sz="2400" b="1" i="0" dirty="0">
                        <a:latin typeface="Calibri" panose="020F0502020204030204" pitchFamily="34" charset="0"/>
                      </a:endParaRPr>
                    </a:p>
                  </a:txBody>
                  <a:tcPr/>
                </a:tc>
              </a:tr>
              <a:tr h="370840">
                <a:tc>
                  <a:txBody>
                    <a:bodyPr/>
                    <a:lstStyle/>
                    <a:p>
                      <a:pPr algn="ctr"/>
                      <a:r>
                        <a:rPr lang="en-US" sz="2400" b="1" i="0" dirty="0" smtClean="0">
                          <a:latin typeface="Calibri" panose="020F0502020204030204" pitchFamily="34" charset="0"/>
                        </a:rPr>
                        <a:t>      USA </a:t>
                      </a:r>
                      <a:endParaRPr lang="en-US" sz="2400" b="1" i="0" dirty="0">
                        <a:latin typeface="Calibri" panose="020F0502020204030204" pitchFamily="34" charset="0"/>
                      </a:endParaRPr>
                    </a:p>
                  </a:txBody>
                  <a:tcPr/>
                </a:tc>
                <a:tc>
                  <a:txBody>
                    <a:bodyPr/>
                    <a:lstStyle/>
                    <a:p>
                      <a:pPr algn="l"/>
                      <a:r>
                        <a:rPr lang="en-US" sz="2400" b="1" i="0" dirty="0" smtClean="0">
                          <a:latin typeface="Calibri" panose="020F0502020204030204" pitchFamily="34" charset="0"/>
                        </a:rPr>
                        <a:t>        0-15          </a:t>
                      </a:r>
                      <a:endParaRPr lang="en-US" sz="2400" b="1" i="0" dirty="0">
                        <a:latin typeface="Calibri" panose="020F0502020204030204" pitchFamily="34" charset="0"/>
                      </a:endParaRPr>
                    </a:p>
                  </a:txBody>
                  <a:tcPr/>
                </a:tc>
                <a:tc>
                  <a:txBody>
                    <a:bodyPr/>
                    <a:lstStyle/>
                    <a:p>
                      <a:pPr algn="ctr"/>
                      <a:r>
                        <a:rPr lang="en-US" sz="2400" b="1" i="0" dirty="0" smtClean="0">
                          <a:latin typeface="Calibri" panose="020F0502020204030204" pitchFamily="34" charset="0"/>
                        </a:rPr>
                        <a:t>    32 Million </a:t>
                      </a:r>
                      <a:endParaRPr lang="en-US" sz="2400" b="1" i="0" dirty="0">
                        <a:latin typeface="Calibri" panose="020F0502020204030204" pitchFamily="34" charset="0"/>
                      </a:endParaRPr>
                    </a:p>
                  </a:txBody>
                  <a:tcPr/>
                </a:tc>
              </a:tr>
              <a:tr h="370840">
                <a:tc>
                  <a:txBody>
                    <a:bodyPr/>
                    <a:lstStyle/>
                    <a:p>
                      <a:pPr algn="ctr"/>
                      <a:r>
                        <a:rPr lang="en-US" sz="2400" b="1" i="0" dirty="0" smtClean="0">
                          <a:latin typeface="Calibri" panose="020F0502020204030204" pitchFamily="34" charset="0"/>
                        </a:rPr>
                        <a:t>USA Total Population</a:t>
                      </a:r>
                      <a:endParaRPr lang="en-US" sz="2400" b="1" i="0" dirty="0">
                        <a:latin typeface="Calibri" panose="020F0502020204030204" pitchFamily="34" charset="0"/>
                      </a:endParaRPr>
                    </a:p>
                  </a:txBody>
                  <a:tcPr/>
                </a:tc>
                <a:tc>
                  <a:txBody>
                    <a:bodyPr/>
                    <a:lstStyle/>
                    <a:p>
                      <a:pPr algn="ctr"/>
                      <a:endParaRPr lang="en-US" sz="2400" b="1" i="0" dirty="0">
                        <a:latin typeface="Calibri" panose="020F0502020204030204" pitchFamily="34" charset="0"/>
                      </a:endParaRPr>
                    </a:p>
                  </a:txBody>
                  <a:tcPr/>
                </a:tc>
                <a:tc>
                  <a:txBody>
                    <a:bodyPr/>
                    <a:lstStyle/>
                    <a:p>
                      <a:pPr algn="ctr"/>
                      <a:r>
                        <a:rPr lang="en-US" sz="2400" b="1" i="0" dirty="0" smtClean="0">
                          <a:latin typeface="Calibri" panose="020F0502020204030204" pitchFamily="34" charset="0"/>
                        </a:rPr>
                        <a:t>  352 Million</a:t>
                      </a:r>
                      <a:endParaRPr lang="en-US" sz="2400" b="1" i="0" dirty="0">
                        <a:latin typeface="Calibri" panose="020F0502020204030204" pitchFamily="34" charset="0"/>
                      </a:endParaRPr>
                    </a:p>
                  </a:txBody>
                  <a:tcPr/>
                </a:tc>
              </a:tr>
            </a:tbl>
          </a:graphicData>
        </a:graphic>
      </p:graphicFrame>
    </p:spTree>
    <p:extLst>
      <p:ext uri="{BB962C8B-B14F-4D97-AF65-F5344CB8AC3E}">
        <p14:creationId xmlns:p14="http://schemas.microsoft.com/office/powerpoint/2010/main" val="52991355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771650" y="228600"/>
            <a:ext cx="5943600" cy="1143000"/>
          </a:xfrm>
        </p:spPr>
        <p:txBody>
          <a:bodyPr/>
          <a:lstStyle/>
          <a:p>
            <a:pPr eaLnBrk="1" hangingPunct="1">
              <a:defRPr/>
            </a:pPr>
            <a:r>
              <a:rPr lang="en-US" sz="3200" b="1" dirty="0">
                <a:solidFill>
                  <a:srgbClr val="FFFFCC"/>
                </a:solidFill>
                <a:latin typeface="Calibri" panose="020F0502020204030204" pitchFamily="34" charset="0"/>
              </a:rPr>
              <a:t>In closing….</a:t>
            </a:r>
          </a:p>
        </p:txBody>
      </p:sp>
      <p:sp>
        <p:nvSpPr>
          <p:cNvPr id="2051" name="Text Box 3"/>
          <p:cNvSpPr txBox="1">
            <a:spLocks noChangeArrowheads="1"/>
          </p:cNvSpPr>
          <p:nvPr/>
        </p:nvSpPr>
        <p:spPr bwMode="auto">
          <a:xfrm>
            <a:off x="457200" y="1447800"/>
            <a:ext cx="7848600"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a:defRPr sz="2400">
                <a:solidFill>
                  <a:schemeClr val="tx1"/>
                </a:solidFill>
                <a:latin typeface="Times New Roman" charset="0"/>
                <a:ea typeface="ＭＳ Ｐゴシック" charset="0"/>
              </a:defRPr>
            </a:lvl1pPr>
            <a:lvl2pPr marL="914400" indent="-45720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828800" indent="-457200">
              <a:defRPr sz="2400">
                <a:solidFill>
                  <a:schemeClr val="tx1"/>
                </a:solidFill>
                <a:latin typeface="Times New Roman" charset="0"/>
                <a:ea typeface="ＭＳ Ｐゴシック" charset="0"/>
              </a:defRPr>
            </a:lvl4pPr>
            <a:lvl5pPr marL="2286000" indent="-457200">
              <a:defRPr sz="2400">
                <a:solidFill>
                  <a:schemeClr val="tx1"/>
                </a:solidFill>
                <a:latin typeface="Times New Roman" charset="0"/>
                <a:ea typeface="ＭＳ Ｐゴシック" charset="0"/>
              </a:defRPr>
            </a:lvl5pPr>
            <a:lvl6pPr marL="2743200" indent="-457200" fontAlgn="base">
              <a:spcBef>
                <a:spcPct val="0"/>
              </a:spcBef>
              <a:spcAft>
                <a:spcPct val="0"/>
              </a:spcAft>
              <a:defRPr sz="2400">
                <a:solidFill>
                  <a:schemeClr val="tx1"/>
                </a:solidFill>
                <a:latin typeface="Times New Roman" charset="0"/>
                <a:ea typeface="ＭＳ Ｐゴシック" charset="0"/>
              </a:defRPr>
            </a:lvl6pPr>
            <a:lvl7pPr marL="3200400" indent="-457200" fontAlgn="base">
              <a:spcBef>
                <a:spcPct val="0"/>
              </a:spcBef>
              <a:spcAft>
                <a:spcPct val="0"/>
              </a:spcAft>
              <a:defRPr sz="2400">
                <a:solidFill>
                  <a:schemeClr val="tx1"/>
                </a:solidFill>
                <a:latin typeface="Times New Roman" charset="0"/>
                <a:ea typeface="ＭＳ Ｐゴシック" charset="0"/>
              </a:defRPr>
            </a:lvl7pPr>
            <a:lvl8pPr marL="3657600" indent="-457200" fontAlgn="base">
              <a:spcBef>
                <a:spcPct val="0"/>
              </a:spcBef>
              <a:spcAft>
                <a:spcPct val="0"/>
              </a:spcAft>
              <a:defRPr sz="2400">
                <a:solidFill>
                  <a:schemeClr val="tx1"/>
                </a:solidFill>
                <a:latin typeface="Times New Roman" charset="0"/>
                <a:ea typeface="ＭＳ Ｐゴシック" charset="0"/>
              </a:defRPr>
            </a:lvl8pPr>
            <a:lvl9pPr marL="4114800" indent="-457200" fontAlgn="base">
              <a:spcBef>
                <a:spcPct val="0"/>
              </a:spcBef>
              <a:spcAft>
                <a:spcPct val="0"/>
              </a:spcAft>
              <a:defRPr sz="2400">
                <a:solidFill>
                  <a:schemeClr val="tx1"/>
                </a:solidFill>
                <a:latin typeface="Times New Roman" charset="0"/>
                <a:ea typeface="ＭＳ Ｐゴシック" charset="0"/>
              </a:defRPr>
            </a:lvl9pPr>
          </a:lstStyle>
          <a:p>
            <a:pPr marL="509588" lvl="1" indent="-509588">
              <a:spcBef>
                <a:spcPts val="1800"/>
              </a:spcBef>
              <a:buFont typeface="Arial" panose="020B0604020202020204" pitchFamily="34" charset="0"/>
              <a:buChar char="•"/>
              <a:defRPr/>
            </a:pPr>
            <a:r>
              <a:rPr lang="en-US" b="1" dirty="0" smtClean="0">
                <a:solidFill>
                  <a:srgbClr val="FFFFCC"/>
                </a:solidFill>
                <a:latin typeface="Calibri" panose="020F0502020204030204" pitchFamily="34" charset="0"/>
              </a:rPr>
              <a:t>Assessment can play a critical role in the education  system, and lead to improvements in learning. </a:t>
            </a:r>
          </a:p>
          <a:p>
            <a:pPr marL="457200" lvl="1">
              <a:spcBef>
                <a:spcPts val="1800"/>
              </a:spcBef>
              <a:buFont typeface="Arial" panose="020B0604020202020204" pitchFamily="34" charset="0"/>
              <a:buChar char="•"/>
              <a:defRPr/>
            </a:pPr>
            <a:r>
              <a:rPr lang="en-US" b="1" dirty="0" smtClean="0">
                <a:solidFill>
                  <a:srgbClr val="FFFFCC"/>
                </a:solidFill>
                <a:latin typeface="Calibri" panose="020F0502020204030204" pitchFamily="34" charset="0"/>
              </a:rPr>
              <a:t>Cognitive </a:t>
            </a:r>
            <a:r>
              <a:rPr lang="en-US" b="1" dirty="0">
                <a:solidFill>
                  <a:srgbClr val="FFFFCC"/>
                </a:solidFill>
                <a:latin typeface="Calibri" panose="020F0502020204030204" pitchFamily="34" charset="0"/>
              </a:rPr>
              <a:t>Diagnostic Assessment is receiving considerable attention in the US. </a:t>
            </a:r>
          </a:p>
          <a:p>
            <a:pPr marL="457200" lvl="1">
              <a:spcBef>
                <a:spcPts val="1800"/>
              </a:spcBef>
              <a:buFont typeface="Arial" panose="020B0604020202020204" pitchFamily="34" charset="0"/>
              <a:buChar char="•"/>
              <a:defRPr/>
            </a:pPr>
            <a:r>
              <a:rPr lang="en-US" b="1" dirty="0">
                <a:solidFill>
                  <a:srgbClr val="FFFFCC"/>
                </a:solidFill>
                <a:latin typeface="Calibri" panose="020F0502020204030204" pitchFamily="34" charset="0"/>
              </a:rPr>
              <a:t>Cognitive diagnostic assessment can be applied successfully to identify misconceptions, especially in the mathematics and science areas, and through feedback to students,  student learning  and instructional techniques can be enhanced.  </a:t>
            </a:r>
          </a:p>
          <a:p>
            <a:pPr marL="457200" lvl="1" indent="0">
              <a:spcBef>
                <a:spcPct val="50000"/>
              </a:spcBef>
              <a:defRPr/>
            </a:pPr>
            <a:endParaRPr lang="en-US" b="1" dirty="0">
              <a:solidFill>
                <a:srgbClr val="FFFFCC"/>
              </a:solidFill>
              <a:latin typeface="Calibri" panose="020F0502020204030204" pitchFamily="34" charset="0"/>
            </a:endParaRPr>
          </a:p>
        </p:txBody>
      </p:sp>
      <p:graphicFrame>
        <p:nvGraphicFramePr>
          <p:cNvPr id="36867" name="Object 4"/>
          <p:cNvGraphicFramePr>
            <a:graphicFrameLocks noChangeAspect="1"/>
          </p:cNvGraphicFramePr>
          <p:nvPr/>
        </p:nvGraphicFramePr>
        <p:xfrm>
          <a:off x="1143000" y="0"/>
          <a:ext cx="685800" cy="198438"/>
        </p:xfrm>
        <a:graphic>
          <a:graphicData uri="http://schemas.openxmlformats.org/presentationml/2006/ole">
            <mc:AlternateContent xmlns:mc="http://schemas.openxmlformats.org/markup-compatibility/2006">
              <mc:Choice xmlns:v="urn:schemas-microsoft-com:vml" Requires="v">
                <p:oleObj spid="_x0000_s114698"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0"/>
                        <a:ext cx="6858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147994281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771650" y="228600"/>
            <a:ext cx="5943600" cy="1143000"/>
          </a:xfrm>
        </p:spPr>
        <p:txBody>
          <a:bodyPr/>
          <a:lstStyle/>
          <a:p>
            <a:pPr eaLnBrk="1" hangingPunct="1">
              <a:defRPr/>
            </a:pPr>
            <a:r>
              <a:rPr lang="en-US" sz="3200" b="1" dirty="0" smtClean="0">
                <a:solidFill>
                  <a:srgbClr val="FFFFCC"/>
                </a:solidFill>
                <a:latin typeface="Calibri" panose="020F0502020204030204" pitchFamily="34" charset="0"/>
              </a:rPr>
              <a:t>India Has Got Talent!</a:t>
            </a:r>
            <a:endParaRPr lang="en-US" sz="3200" b="1" dirty="0">
              <a:solidFill>
                <a:srgbClr val="FFFFCC"/>
              </a:solidFill>
              <a:latin typeface="Calibri" panose="020F0502020204030204" pitchFamily="34" charset="0"/>
            </a:endParaRPr>
          </a:p>
        </p:txBody>
      </p:sp>
      <p:sp>
        <p:nvSpPr>
          <p:cNvPr id="2051" name="Text Box 3"/>
          <p:cNvSpPr txBox="1">
            <a:spLocks noChangeArrowheads="1"/>
          </p:cNvSpPr>
          <p:nvPr/>
        </p:nvSpPr>
        <p:spPr bwMode="auto">
          <a:xfrm>
            <a:off x="457200" y="1524000"/>
            <a:ext cx="79248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a:defRPr sz="2400">
                <a:solidFill>
                  <a:schemeClr val="tx1"/>
                </a:solidFill>
                <a:latin typeface="Times New Roman" charset="0"/>
                <a:ea typeface="ＭＳ Ｐゴシック" charset="0"/>
              </a:defRPr>
            </a:lvl1pPr>
            <a:lvl2pPr marL="914400" indent="-45720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828800" indent="-457200">
              <a:defRPr sz="2400">
                <a:solidFill>
                  <a:schemeClr val="tx1"/>
                </a:solidFill>
                <a:latin typeface="Times New Roman" charset="0"/>
                <a:ea typeface="ＭＳ Ｐゴシック" charset="0"/>
              </a:defRPr>
            </a:lvl4pPr>
            <a:lvl5pPr marL="2286000" indent="-457200">
              <a:defRPr sz="2400">
                <a:solidFill>
                  <a:schemeClr val="tx1"/>
                </a:solidFill>
                <a:latin typeface="Times New Roman" charset="0"/>
                <a:ea typeface="ＭＳ Ｐゴシック" charset="0"/>
              </a:defRPr>
            </a:lvl5pPr>
            <a:lvl6pPr marL="2743200" indent="-457200" fontAlgn="base">
              <a:spcBef>
                <a:spcPct val="0"/>
              </a:spcBef>
              <a:spcAft>
                <a:spcPct val="0"/>
              </a:spcAft>
              <a:defRPr sz="2400">
                <a:solidFill>
                  <a:schemeClr val="tx1"/>
                </a:solidFill>
                <a:latin typeface="Times New Roman" charset="0"/>
                <a:ea typeface="ＭＳ Ｐゴシック" charset="0"/>
              </a:defRPr>
            </a:lvl6pPr>
            <a:lvl7pPr marL="3200400" indent="-457200" fontAlgn="base">
              <a:spcBef>
                <a:spcPct val="0"/>
              </a:spcBef>
              <a:spcAft>
                <a:spcPct val="0"/>
              </a:spcAft>
              <a:defRPr sz="2400">
                <a:solidFill>
                  <a:schemeClr val="tx1"/>
                </a:solidFill>
                <a:latin typeface="Times New Roman" charset="0"/>
                <a:ea typeface="ＭＳ Ｐゴシック" charset="0"/>
              </a:defRPr>
            </a:lvl7pPr>
            <a:lvl8pPr marL="3657600" indent="-457200" fontAlgn="base">
              <a:spcBef>
                <a:spcPct val="0"/>
              </a:spcBef>
              <a:spcAft>
                <a:spcPct val="0"/>
              </a:spcAft>
              <a:defRPr sz="2400">
                <a:solidFill>
                  <a:schemeClr val="tx1"/>
                </a:solidFill>
                <a:latin typeface="Times New Roman" charset="0"/>
                <a:ea typeface="ＭＳ Ｐゴシック" charset="0"/>
              </a:defRPr>
            </a:lvl8pPr>
            <a:lvl9pPr marL="4114800" indent="-457200" fontAlgn="base">
              <a:spcBef>
                <a:spcPct val="0"/>
              </a:spcBef>
              <a:spcAft>
                <a:spcPct val="0"/>
              </a:spcAft>
              <a:defRPr sz="2400">
                <a:solidFill>
                  <a:schemeClr val="tx1"/>
                </a:solidFill>
                <a:latin typeface="Times New Roman" charset="0"/>
                <a:ea typeface="ＭＳ Ｐゴシック" charset="0"/>
              </a:defRPr>
            </a:lvl9pPr>
          </a:lstStyle>
          <a:p>
            <a:pPr marL="457200" lvl="1">
              <a:spcBef>
                <a:spcPct val="50000"/>
              </a:spcBef>
              <a:buFont typeface="Arial" panose="020B0604020202020204" pitchFamily="34" charset="0"/>
              <a:buChar char="•"/>
              <a:defRPr/>
            </a:pPr>
            <a:r>
              <a:rPr lang="en-US" b="1" dirty="0" smtClean="0">
                <a:solidFill>
                  <a:srgbClr val="FFFFCC"/>
                </a:solidFill>
                <a:latin typeface="Calibri" panose="020F0502020204030204" pitchFamily="34" charset="0"/>
              </a:rPr>
              <a:t>India has the talent and manpower to lead the way in the use of technology in instruction and assessment.</a:t>
            </a:r>
          </a:p>
          <a:p>
            <a:pPr marL="457200" lvl="1">
              <a:spcBef>
                <a:spcPct val="50000"/>
              </a:spcBef>
              <a:buFont typeface="Arial" panose="020B0604020202020204" pitchFamily="34" charset="0"/>
              <a:buChar char="•"/>
              <a:defRPr/>
            </a:pPr>
            <a:r>
              <a:rPr lang="en-US" b="1" dirty="0" smtClean="0">
                <a:solidFill>
                  <a:srgbClr val="FFFFCC"/>
                </a:solidFill>
                <a:latin typeface="Calibri" panose="020F0502020204030204" pitchFamily="34" charset="0"/>
              </a:rPr>
              <a:t>We have world class experts, such Professor </a:t>
            </a:r>
            <a:r>
              <a:rPr lang="en-US" b="1" dirty="0" err="1" smtClean="0">
                <a:solidFill>
                  <a:srgbClr val="FFFFCC"/>
                </a:solidFill>
                <a:latin typeface="Calibri" panose="020F0502020204030204" pitchFamily="34" charset="0"/>
              </a:rPr>
              <a:t>Dhande</a:t>
            </a:r>
            <a:r>
              <a:rPr lang="en-US" b="1" dirty="0" smtClean="0">
                <a:solidFill>
                  <a:srgbClr val="FFFFCC"/>
                </a:solidFill>
                <a:latin typeface="Calibri" panose="020F0502020204030204" pitchFamily="34" charset="0"/>
              </a:rPr>
              <a:t>, on the panel here to provide leadership in this area.</a:t>
            </a:r>
          </a:p>
          <a:p>
            <a:pPr marL="457200" lvl="1">
              <a:spcBef>
                <a:spcPct val="50000"/>
              </a:spcBef>
              <a:buFont typeface="Arial" panose="020B0604020202020204" pitchFamily="34" charset="0"/>
              <a:buChar char="•"/>
              <a:defRPr/>
            </a:pPr>
            <a:r>
              <a:rPr lang="en-US" b="1" dirty="0" smtClean="0">
                <a:solidFill>
                  <a:srgbClr val="FFFFCC"/>
                </a:solidFill>
                <a:latin typeface="Calibri" panose="020F0502020204030204" pitchFamily="34" charset="0"/>
              </a:rPr>
              <a:t>Indian </a:t>
            </a:r>
            <a:r>
              <a:rPr lang="en-US" b="1" dirty="0">
                <a:solidFill>
                  <a:srgbClr val="FFFFCC"/>
                </a:solidFill>
                <a:latin typeface="Calibri" panose="020F0502020204030204" pitchFamily="34" charset="0"/>
              </a:rPr>
              <a:t>students, if given a fair chance, can become leading  world class scholars, a fact evidenced by the achievements of Indian students who have gone abroad  to seek education.   </a:t>
            </a:r>
          </a:p>
          <a:p>
            <a:pPr marL="457200" lvl="1">
              <a:spcBef>
                <a:spcPct val="50000"/>
              </a:spcBef>
              <a:buFont typeface="Arial" panose="020B0604020202020204" pitchFamily="34" charset="0"/>
              <a:buChar char="•"/>
              <a:defRPr/>
            </a:pPr>
            <a:r>
              <a:rPr lang="en-US" b="1" dirty="0" smtClean="0">
                <a:solidFill>
                  <a:srgbClr val="FFFFCC"/>
                </a:solidFill>
                <a:latin typeface="Calibri" panose="020F0502020204030204" pitchFamily="34" charset="0"/>
              </a:rPr>
              <a:t>India </a:t>
            </a:r>
            <a:r>
              <a:rPr lang="en-US" b="1" dirty="0">
                <a:solidFill>
                  <a:srgbClr val="FFFFCC"/>
                </a:solidFill>
                <a:latin typeface="Calibri" panose="020F0502020204030204" pitchFamily="34" charset="0"/>
              </a:rPr>
              <a:t>can </a:t>
            </a:r>
            <a:r>
              <a:rPr lang="en-US" b="1" dirty="0" smtClean="0">
                <a:solidFill>
                  <a:srgbClr val="FFFFCC"/>
                </a:solidFill>
                <a:latin typeface="Calibri" panose="020F0502020204030204" pitchFamily="34" charset="0"/>
              </a:rPr>
              <a:t>most certainly </a:t>
            </a:r>
            <a:r>
              <a:rPr lang="en-US" b="1" dirty="0">
                <a:solidFill>
                  <a:srgbClr val="FFFFCC"/>
                </a:solidFill>
                <a:latin typeface="Calibri" panose="020F0502020204030204" pitchFamily="34" charset="0"/>
              </a:rPr>
              <a:t>benefit from the advances made in assessment.  By judiciously applying assessments, it can transform itself from a country of examination systems to a country of education systems.    </a:t>
            </a:r>
          </a:p>
          <a:p>
            <a:pPr marL="800100" lvl="1" indent="-342900">
              <a:spcBef>
                <a:spcPct val="50000"/>
              </a:spcBef>
              <a:buFont typeface="Arial" panose="020B0604020202020204" pitchFamily="34" charset="0"/>
              <a:buChar char="•"/>
              <a:defRPr/>
            </a:pPr>
            <a:endParaRPr lang="en-US" b="1" dirty="0">
              <a:solidFill>
                <a:srgbClr val="FFFFCC"/>
              </a:solidFill>
              <a:latin typeface="Calibri" panose="020F0502020204030204" pitchFamily="34" charset="0"/>
            </a:endParaRPr>
          </a:p>
        </p:txBody>
      </p:sp>
      <p:graphicFrame>
        <p:nvGraphicFramePr>
          <p:cNvPr id="36867" name="Object 4"/>
          <p:cNvGraphicFramePr>
            <a:graphicFrameLocks noChangeAspect="1"/>
          </p:cNvGraphicFramePr>
          <p:nvPr/>
        </p:nvGraphicFramePr>
        <p:xfrm>
          <a:off x="1143000" y="0"/>
          <a:ext cx="685800" cy="198438"/>
        </p:xfrm>
        <a:graphic>
          <a:graphicData uri="http://schemas.openxmlformats.org/presentationml/2006/ole">
            <mc:AlternateContent xmlns:mc="http://schemas.openxmlformats.org/markup-compatibility/2006">
              <mc:Choice xmlns:v="urn:schemas-microsoft-com:vml" Requires="v">
                <p:oleObj spid="_x0000_s115722"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0"/>
                        <a:ext cx="6858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18816529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990600"/>
          </a:xfrm>
        </p:spPr>
        <p:txBody>
          <a:bodyPr/>
          <a:lstStyle/>
          <a:p>
            <a:pPr eaLnBrk="1" hangingPunct="1">
              <a:defRPr/>
            </a:pPr>
            <a:r>
              <a:rPr lang="en-US" sz="3200" b="1" dirty="0" smtClean="0">
                <a:solidFill>
                  <a:srgbClr val="FFFFCC"/>
                </a:solidFill>
                <a:latin typeface="Calibri" panose="020F0502020204030204" pitchFamily="34" charset="0"/>
                <a:cs typeface="+mj-cs"/>
              </a:rPr>
              <a:t>Testing in India </a:t>
            </a:r>
          </a:p>
        </p:txBody>
      </p:sp>
      <p:sp>
        <p:nvSpPr>
          <p:cNvPr id="2051" name="Text Box 3"/>
          <p:cNvSpPr txBox="1">
            <a:spLocks noChangeArrowheads="1"/>
          </p:cNvSpPr>
          <p:nvPr/>
        </p:nvSpPr>
        <p:spPr bwMode="auto">
          <a:xfrm>
            <a:off x="457200" y="1524000"/>
            <a:ext cx="81534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457200" indent="-4572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marL="342900" indent="-342900" eaLnBrk="1" hangingPunct="1">
              <a:spcBef>
                <a:spcPct val="50000"/>
              </a:spcBef>
              <a:buFont typeface="Arial" panose="020B0604020202020204" pitchFamily="34" charset="0"/>
              <a:buChar char="•"/>
            </a:pPr>
            <a:r>
              <a:rPr lang="en-US" b="1" dirty="0" smtClean="0">
                <a:solidFill>
                  <a:srgbClr val="FFFFCC"/>
                </a:solidFill>
                <a:latin typeface="Calibri" panose="020F0502020204030204" pitchFamily="34" charset="0"/>
              </a:rPr>
              <a:t>These numbers are expected to decline slightly over the next twenty years, but nevertheless, will far exceed that of any other country in the world.</a:t>
            </a:r>
            <a:endParaRPr lang="en-US" b="1" dirty="0" smtClean="0">
              <a:solidFill>
                <a:srgbClr val="FFFFCC"/>
              </a:solidFill>
              <a:latin typeface="Calibri" panose="020F0502020204030204" pitchFamily="34" charset="0"/>
              <a:cs typeface="Arial" panose="020B0604020202020204" pitchFamily="34" charset="0"/>
            </a:endParaRPr>
          </a:p>
          <a:p>
            <a:pPr marL="342900" indent="-342900" eaLnBrk="1" hangingPunct="1">
              <a:spcBef>
                <a:spcPct val="50000"/>
              </a:spcBef>
              <a:buFont typeface="Arial" panose="020B0604020202020204" pitchFamily="34" charset="0"/>
              <a:buChar char="•"/>
            </a:pPr>
            <a:r>
              <a:rPr lang="en-US" b="1" dirty="0" smtClean="0">
                <a:solidFill>
                  <a:srgbClr val="FFFFCC"/>
                </a:solidFill>
                <a:latin typeface="Calibri" panose="020F0502020204030204" pitchFamily="34" charset="0"/>
                <a:cs typeface="Arial" panose="020B0604020202020204" pitchFamily="34" charset="0"/>
              </a:rPr>
              <a:t>The tradition of learning, the value placed on education, and the population explosion has created considerable stress on the Indian education system.</a:t>
            </a:r>
          </a:p>
          <a:p>
            <a:pPr marL="342900" indent="-342900" eaLnBrk="1" hangingPunct="1">
              <a:spcBef>
                <a:spcPct val="50000"/>
              </a:spcBef>
              <a:buFont typeface="Arial" panose="020B0604020202020204" pitchFamily="34" charset="0"/>
              <a:buChar char="•"/>
            </a:pPr>
            <a:r>
              <a:rPr lang="en-US" b="1" dirty="0" smtClean="0">
                <a:solidFill>
                  <a:srgbClr val="FFFFCC"/>
                </a:solidFill>
                <a:latin typeface="Calibri" panose="020F0502020204030204" pitchFamily="34" charset="0"/>
                <a:ea typeface="Calibri" panose="020F0502020204030204" pitchFamily="34" charset="0"/>
                <a:cs typeface="Arial" panose="020B0604020202020204" pitchFamily="34" charset="0"/>
              </a:rPr>
              <a:t>It is not surprising that </a:t>
            </a:r>
            <a:r>
              <a:rPr lang="en-US" b="1" dirty="0" smtClean="0">
                <a:solidFill>
                  <a:srgbClr val="FFFFCC"/>
                </a:solidFill>
                <a:latin typeface="Calibri" panose="020F0502020204030204" pitchFamily="34" charset="0"/>
              </a:rPr>
              <a:t>assessment and testing procedures in India have focused on selection and certification .</a:t>
            </a:r>
          </a:p>
        </p:txBody>
      </p:sp>
      <p:graphicFrame>
        <p:nvGraphicFramePr>
          <p:cNvPr id="16387" name="Object 4"/>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51256" name="Equation" r:id="rId3" imgW="435285" imgH="677109" progId="Equation.DSMT4">
                  <p:embed/>
                </p:oleObj>
              </mc:Choice>
              <mc:Fallback>
                <p:oleObj name="Equation" r:id="rId3" imgW="435285" imgH="67710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28609181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TM04033929[[fn=Slate]]</Template>
  <TotalTime>4813</TotalTime>
  <Words>4211</Words>
  <Application>Microsoft Macintosh PowerPoint</Application>
  <PresentationFormat>On-screen Show (4:3)</PresentationFormat>
  <Paragraphs>420</Paragraphs>
  <Slides>81</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81</vt:i4>
      </vt:variant>
    </vt:vector>
  </HeadingPairs>
  <TitlesOfParts>
    <vt:vector size="90" baseType="lpstr">
      <vt:lpstr>Book Antiqua</vt:lpstr>
      <vt:lpstr>Calibri</vt:lpstr>
      <vt:lpstr>Cambria Math</vt:lpstr>
      <vt:lpstr>ＭＳ Ｐゴシック</vt:lpstr>
      <vt:lpstr>Times New Roman</vt:lpstr>
      <vt:lpstr>Wingdings</vt:lpstr>
      <vt:lpstr>Arial</vt:lpstr>
      <vt:lpstr>Default Design</vt:lpstr>
      <vt:lpstr>Equation</vt:lpstr>
      <vt:lpstr>FUTURE OF ASSESSMENT IN INDIA CHALLENGES AND SOLUTIONS  HARIHARAN SWAMINATHAN UNIVERSITY OF CONNECTICUT</vt:lpstr>
      <vt:lpstr>Testing: A Brief History</vt:lpstr>
      <vt:lpstr>Testing: A Brief History</vt:lpstr>
      <vt:lpstr>Testing: A Brief History</vt:lpstr>
      <vt:lpstr>PowerPoint Presentation</vt:lpstr>
      <vt:lpstr>Testing in India </vt:lpstr>
      <vt:lpstr>Testing in India </vt:lpstr>
      <vt:lpstr>Testing in India </vt:lpstr>
      <vt:lpstr>Testing in India </vt:lpstr>
      <vt:lpstr>Testing in India </vt:lpstr>
      <vt:lpstr>Testing in India </vt:lpstr>
      <vt:lpstr>Test Uses in the U.S.</vt:lpstr>
      <vt:lpstr>Test Uses in the U.S.</vt:lpstr>
      <vt:lpstr>Test Uses in the U.S.</vt:lpstr>
      <vt:lpstr>Test Uses in the U.S.</vt:lpstr>
      <vt:lpstr>Theoretical Framework for Tests</vt:lpstr>
      <vt:lpstr>Theoretical Framework for Tests</vt:lpstr>
      <vt:lpstr>Classical Test Theory Model</vt:lpstr>
      <vt:lpstr>Indices Used In Traditional Test Construction</vt:lpstr>
      <vt:lpstr>Classical Item Indices: Item Difficulty</vt:lpstr>
      <vt:lpstr>Classical Item Indices: Item Discrimination</vt:lpstr>
      <vt:lpstr>Standard Error Of Measurement σ_E</vt:lpstr>
      <vt:lpstr>Test Score Reliability</vt:lpstr>
      <vt:lpstr>Reliability</vt:lpstr>
      <vt:lpstr>Reliability</vt:lpstr>
      <vt:lpstr>Shortcomings of the Indices based on Classical test Theory</vt:lpstr>
      <vt:lpstr>And what’s wrong with that?</vt:lpstr>
      <vt:lpstr>Wouldn’t it be nice if ….?</vt:lpstr>
      <vt:lpstr>ITEM RESPONSE THEORY  solves the problem!*</vt:lpstr>
      <vt:lpstr>Item Response Theory</vt:lpstr>
      <vt:lpstr>PowerPoint Presentation</vt:lpstr>
      <vt:lpstr>Item Characteristics</vt:lpstr>
      <vt:lpstr>PowerPoint Presentation</vt:lpstr>
      <vt:lpstr>PowerPoint Presentation</vt:lpstr>
      <vt:lpstr>PowerPoint Presentation</vt:lpstr>
      <vt:lpstr>IRT Item Difficulty b</vt:lpstr>
      <vt:lpstr>IRT Item Discrimination a</vt:lpstr>
      <vt:lpstr>IRT Item Guessing Parameter</vt:lpstr>
      <vt:lpstr>PowerPoint Presentation</vt:lpstr>
      <vt:lpstr>How Is IRT Used In Practice?</vt:lpstr>
      <vt:lpstr>Test Construction</vt:lpstr>
      <vt:lpstr>Test Construction (cont.)</vt:lpstr>
      <vt:lpstr>Test Construction (cont.)</vt:lpstr>
      <vt:lpstr>Test Construction (cont.)</vt:lpstr>
      <vt:lpstr>Item Information Functions</vt:lpstr>
      <vt:lpstr>Test And Item Information Functions</vt:lpstr>
      <vt:lpstr>And what do we get for all this?</vt:lpstr>
      <vt:lpstr>And what do we get for all this?</vt:lpstr>
      <vt:lpstr>And what do we get for all this?</vt:lpstr>
      <vt:lpstr>Equating</vt:lpstr>
      <vt:lpstr>IRT “Equating”</vt:lpstr>
      <vt:lpstr> Differential Item Functioning (DIF)</vt:lpstr>
      <vt:lpstr> Differential Item Functioning (DIF)</vt:lpstr>
      <vt:lpstr> Differential Item Functioning (DIF)</vt:lpstr>
      <vt:lpstr> Differential Item Functioning (DIF)</vt:lpstr>
      <vt:lpstr>Tailored Testing</vt:lpstr>
      <vt:lpstr>Computerized Adaptive Testing (CAT)</vt:lpstr>
      <vt:lpstr>Advantages Of CAT</vt:lpstr>
      <vt:lpstr>Adaptive Testing</vt:lpstr>
      <vt:lpstr>Computerized Adaptive Testing (CAT)</vt:lpstr>
      <vt:lpstr>Computerized Adaptive Testing (CAT)</vt:lpstr>
      <vt:lpstr>Operationalizing CAT</vt:lpstr>
      <vt:lpstr>Theory v. Practice</vt:lpstr>
      <vt:lpstr>Issues </vt:lpstr>
      <vt:lpstr>Issues (cont’d) </vt:lpstr>
      <vt:lpstr>Issues (Cont’d) </vt:lpstr>
      <vt:lpstr>VALIDITY</vt:lpstr>
      <vt:lpstr>VALIDITY</vt:lpstr>
      <vt:lpstr>VALIDITY</vt:lpstr>
      <vt:lpstr>Validity of Ancient Tests</vt:lpstr>
      <vt:lpstr>Validity of Ancient Tests</vt:lpstr>
      <vt:lpstr>Validity of Ancient Tests</vt:lpstr>
      <vt:lpstr>Validity of Ancient Tests</vt:lpstr>
      <vt:lpstr>Innovative Item Formats</vt:lpstr>
      <vt:lpstr>In closing….</vt:lpstr>
      <vt:lpstr>In closing….</vt:lpstr>
      <vt:lpstr>In closing….</vt:lpstr>
      <vt:lpstr>In closing….</vt:lpstr>
      <vt:lpstr>In closing….</vt:lpstr>
      <vt:lpstr>In closing….</vt:lpstr>
      <vt:lpstr>India Has Got Talent!</vt:lpstr>
    </vt:vector>
  </TitlesOfParts>
  <Company>ETS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USES IN THE U.S.</dc:title>
  <dc:creator>HSwaminathan</dc:creator>
  <cp:lastModifiedBy>Microsoft Office User</cp:lastModifiedBy>
  <cp:revision>299</cp:revision>
  <dcterms:created xsi:type="dcterms:W3CDTF">2002-12-05T15:20:45Z</dcterms:created>
  <dcterms:modified xsi:type="dcterms:W3CDTF">2015-11-20T00:37:14Z</dcterms:modified>
</cp:coreProperties>
</file>